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Montserrat SemiBold"/>
      <p:regular r:id="rId23"/>
      <p:bold r:id="rId24"/>
      <p:italic r:id="rId25"/>
      <p:boldItalic r:id="rId26"/>
    </p:embeddedFont>
    <p:embeddedFont>
      <p:font typeface="Oswald Medium"/>
      <p:regular r:id="rId27"/>
      <p:bold r:id="rId28"/>
    </p:embeddedFont>
    <p:embeddedFont>
      <p:font typeface="Montserrat Black"/>
      <p:bold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Oswald Light"/>
      <p:regular r:id="rId39"/>
      <p:bold r:id="rId40"/>
    </p:embeddedFont>
    <p:embeddedFont>
      <p:font typeface="Montserrat ExtraLight"/>
      <p:regular r:id="rId41"/>
      <p:bold r:id="rId42"/>
      <p:italic r:id="rId43"/>
      <p:boldItalic r:id="rId44"/>
    </p:embeddedFont>
    <p:embeddedFont>
      <p:font typeface="Quattrocento Sans"/>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C6684B-A717-4631-89D0-4ED75F488C7D}">
  <a:tblStyle styleId="{6EC6684B-A717-4631-89D0-4ED75F488C7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MontserratExtraLight-bold.fntdata"/><Relationship Id="rId41" Type="http://schemas.openxmlformats.org/officeDocument/2006/relationships/font" Target="fonts/MontserratExtraLight-regular.fntdata"/><Relationship Id="rId44" Type="http://schemas.openxmlformats.org/officeDocument/2006/relationships/font" Target="fonts/MontserratExtraLight-boldItalic.fntdata"/><Relationship Id="rId43" Type="http://schemas.openxmlformats.org/officeDocument/2006/relationships/font" Target="fonts/MontserratExtraLight-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Montserrat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regular.fntdata"/><Relationship Id="rId30" Type="http://schemas.openxmlformats.org/officeDocument/2006/relationships/font" Target="fonts/MontserratBlack-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Medium-regular.fntdata"/><Relationship Id="rId34" Type="http://schemas.openxmlformats.org/officeDocument/2006/relationships/font" Target="fonts/Montserrat-boldItalic.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OswaldLight-regular.fntdata"/><Relationship Id="rId38" Type="http://schemas.openxmlformats.org/officeDocument/2006/relationships/font" Target="fonts/Montserrat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OswaldMedium-bold.fntdata"/><Relationship Id="rId27" Type="http://schemas.openxmlformats.org/officeDocument/2006/relationships/font" Target="fonts/OswaldMedium-regular.fntdata"/><Relationship Id="rId29" Type="http://schemas.openxmlformats.org/officeDocument/2006/relationships/font" Target="fonts/MontserratBlack-bold.fntdata"/><Relationship Id="rId50" Type="http://schemas.openxmlformats.org/officeDocument/2006/relationships/font" Target="fonts/MontserratExtra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6" name="Google Shape;1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2" name="Google Shape;4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8" name="Google Shape;4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9" name="Google Shape;5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3" name="Google Shape;5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4" name="Google Shape;5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8" name="Google Shape;1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7" name="Google Shape;2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5" name="Google Shape;2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9" name="Google Shape;2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9" name="Google Shape;3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5" name="Google Shape;3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7" name="Google Shape;4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3" name="Google Shape;53;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7" name="Google Shape;57;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66" name="Google Shape;66;p1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7" name="Google Shape;67;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70" name="Google Shape;70;p16"/>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71" name="Google Shape;71;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6" name="Google Shape;76;p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7" name="Google Shape;77;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3" name="Google Shape;83;p1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4" name="Google Shape;84;p1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5" name="Google Shape;85;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8" name="Google Shape;8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2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 name="Google Shape;91;p2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2" name="Google Shape;92;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19" name="Google Shape;19;p3"/>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5" name="Google Shape;95;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99" name="Google Shape;99;p2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23"/>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1" name="Google Shape;101;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04" name="Google Shape;104;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07" name="Google Shape;107;p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08" name="Google Shape;10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ura">
  <p:cSld name="CUSTOM_1_2">
    <p:bg>
      <p:bgPr>
        <a:solidFill>
          <a:srgbClr val="000000"/>
        </a:solidFill>
      </p:bgPr>
    </p:bg>
    <p:spTree>
      <p:nvGrpSpPr>
        <p:cNvPr id="111" name="Shape 111"/>
        <p:cNvGrpSpPr/>
        <p:nvPr/>
      </p:nvGrpSpPr>
      <p:grpSpPr>
        <a:xfrm>
          <a:off x="0" y="0"/>
          <a:ext cx="0" cy="0"/>
          <a:chOff x="0" y="0"/>
          <a:chExt cx="0" cy="0"/>
        </a:xfrm>
      </p:grpSpPr>
      <p:sp>
        <p:nvSpPr>
          <p:cNvPr id="112" name="Google Shape;112;p27"/>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113" name="Google Shape;113;p27"/>
          <p:cNvPicPr preferRelativeResize="0"/>
          <p:nvPr/>
        </p:nvPicPr>
        <p:blipFill rotWithShape="1">
          <a:blip r:embed="rId2">
            <a:alphaModFix/>
          </a:blip>
          <a:srcRect b="581" l="0" r="0" t="591"/>
          <a:stretch/>
        </p:blipFill>
        <p:spPr>
          <a:xfrm>
            <a:off x="227267" y="160300"/>
            <a:ext cx="2227169" cy="73366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114" name="Shape 114"/>
        <p:cNvGrpSpPr/>
        <p:nvPr/>
      </p:nvGrpSpPr>
      <p:grpSpPr>
        <a:xfrm>
          <a:off x="0" y="0"/>
          <a:ext cx="0" cy="0"/>
          <a:chOff x="0" y="0"/>
          <a:chExt cx="0" cy="0"/>
        </a:xfrm>
      </p:grpSpPr>
      <p:sp>
        <p:nvSpPr>
          <p:cNvPr id="115" name="Google Shape;115;p28"/>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6" name="Google Shape;116;p28"/>
          <p:cNvSpPr/>
          <p:nvPr/>
        </p:nvSpPr>
        <p:spPr>
          <a:xfrm>
            <a:off x="406400" y="1176033"/>
            <a:ext cx="11380800" cy="48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8"/>
          <p:cNvSpPr txBox="1"/>
          <p:nvPr>
            <p:ph type="title"/>
          </p:nvPr>
        </p:nvSpPr>
        <p:spPr>
          <a:xfrm>
            <a:off x="299200" y="626133"/>
            <a:ext cx="11477100" cy="52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18" name="Google Shape;118;p28"/>
          <p:cNvSpPr txBox="1"/>
          <p:nvPr/>
        </p:nvSpPr>
        <p:spPr>
          <a:xfrm>
            <a:off x="10429867" y="118133"/>
            <a:ext cx="1771500" cy="66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Montserrat ExtraBold"/>
                <a:ea typeface="Montserrat ExtraBold"/>
                <a:cs typeface="Montserrat ExtraBold"/>
                <a:sym typeface="Montserrat ExtraBold"/>
              </a:rPr>
              <a:t>Proyecto EdPro</a:t>
            </a:r>
            <a:endParaRPr b="0" i="0" sz="1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spTree>
      <p:nvGrpSpPr>
        <p:cNvPr id="119" name="Shape 119"/>
        <p:cNvGrpSpPr/>
        <p:nvPr/>
      </p:nvGrpSpPr>
      <p:grpSpPr>
        <a:xfrm>
          <a:off x="0" y="0"/>
          <a:ext cx="0" cy="0"/>
          <a:chOff x="0" y="0"/>
          <a:chExt cx="0" cy="0"/>
        </a:xfrm>
      </p:grpSpPr>
      <p:sp>
        <p:nvSpPr>
          <p:cNvPr id="120" name="Google Shape;120;p29"/>
          <p:cNvSpPr txBox="1"/>
          <p:nvPr>
            <p:ph idx="12" type="sldNum"/>
          </p:nvPr>
        </p:nvSpPr>
        <p:spPr>
          <a:xfrm>
            <a:off x="11093410" y="63192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Básica Azul">
  <p:cSld name="SECTION_HEADER_1">
    <p:spTree>
      <p:nvGrpSpPr>
        <p:cNvPr id="121" name="Shape 121"/>
        <p:cNvGrpSpPr/>
        <p:nvPr/>
      </p:nvGrpSpPr>
      <p:grpSpPr>
        <a:xfrm>
          <a:off x="0" y="0"/>
          <a:ext cx="0" cy="0"/>
          <a:chOff x="0" y="0"/>
          <a:chExt cx="0" cy="0"/>
        </a:xfrm>
      </p:grpSpPr>
      <p:sp>
        <p:nvSpPr>
          <p:cNvPr id="122" name="Google Shape;122;p30"/>
          <p:cNvSpPr/>
          <p:nvPr/>
        </p:nvSpPr>
        <p:spPr>
          <a:xfrm>
            <a:off x="0" y="6560833"/>
            <a:ext cx="11093100" cy="417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0"/>
          <p:cNvSpPr txBox="1"/>
          <p:nvPr>
            <p:ph type="title"/>
          </p:nvPr>
        </p:nvSpPr>
        <p:spPr>
          <a:xfrm>
            <a:off x="402367" y="781600"/>
            <a:ext cx="11441700" cy="125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9pPr>
          </a:lstStyle>
          <a:p/>
        </p:txBody>
      </p:sp>
      <p:sp>
        <p:nvSpPr>
          <p:cNvPr id="124" name="Google Shape;124;p30"/>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5" name="Google Shape;125;p30"/>
          <p:cNvSpPr txBox="1"/>
          <p:nvPr>
            <p:ph idx="1" type="body"/>
          </p:nvPr>
        </p:nvSpPr>
        <p:spPr>
          <a:xfrm>
            <a:off x="621633" y="2144267"/>
            <a:ext cx="11097300" cy="2131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erior">
  <p:cSld name="3_Interior">
    <p:spTree>
      <p:nvGrpSpPr>
        <p:cNvPr id="126" name="Shape 126"/>
        <p:cNvGrpSpPr/>
        <p:nvPr/>
      </p:nvGrpSpPr>
      <p:grpSpPr>
        <a:xfrm>
          <a:off x="0" y="0"/>
          <a:ext cx="0" cy="0"/>
          <a:chOff x="0" y="0"/>
          <a:chExt cx="0" cy="0"/>
        </a:xfrm>
      </p:grpSpPr>
      <p:pic>
        <p:nvPicPr>
          <p:cNvPr id="127" name="Google Shape;127;p31"/>
          <p:cNvPicPr preferRelativeResize="0"/>
          <p:nvPr/>
        </p:nvPicPr>
        <p:blipFill rotWithShape="1">
          <a:blip r:embed="rId2">
            <a:alphaModFix/>
          </a:blip>
          <a:srcRect b="0" l="0" r="0" t="0"/>
          <a:stretch/>
        </p:blipFill>
        <p:spPr>
          <a:xfrm>
            <a:off x="0" y="598711"/>
            <a:ext cx="12191999" cy="482823"/>
          </a:xfrm>
          <a:prstGeom prst="rect">
            <a:avLst/>
          </a:prstGeom>
          <a:noFill/>
          <a:ln>
            <a:noFill/>
          </a:ln>
        </p:spPr>
      </p:pic>
      <p:sp>
        <p:nvSpPr>
          <p:cNvPr id="128" name="Google Shape;128;p31"/>
          <p:cNvSpPr/>
          <p:nvPr/>
        </p:nvSpPr>
        <p:spPr>
          <a:xfrm>
            <a:off x="-34" y="598710"/>
            <a:ext cx="12184500" cy="482700"/>
          </a:xfrm>
          <a:prstGeom prst="rect">
            <a:avLst/>
          </a:prstGeom>
          <a:solidFill>
            <a:schemeClr val="accent1">
              <a:alpha val="5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9" name="Google Shape;129;p31"/>
          <p:cNvSpPr txBox="1"/>
          <p:nvPr>
            <p:ph type="ctrTitle"/>
          </p:nvPr>
        </p:nvSpPr>
        <p:spPr>
          <a:xfrm>
            <a:off x="327381" y="710858"/>
            <a:ext cx="11089200" cy="258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67"/>
              <a:buFont typeface="Montserrat Medium"/>
              <a:buNone/>
              <a:defRPr b="0" i="0" sz="1867">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0" name="Google Shape;130;p31"/>
          <p:cNvSpPr txBox="1"/>
          <p:nvPr>
            <p:ph idx="1" type="subTitle"/>
          </p:nvPr>
        </p:nvSpPr>
        <p:spPr>
          <a:xfrm>
            <a:off x="327381" y="234519"/>
            <a:ext cx="6357300" cy="147600"/>
          </a:xfrm>
          <a:prstGeom prst="rect">
            <a:avLst/>
          </a:prstGeom>
          <a:noFill/>
          <a:ln>
            <a:noFill/>
          </a:ln>
        </p:spPr>
        <p:txBody>
          <a:bodyPr anchorCtr="0" anchor="b" bIns="0" lIns="0" spcFirstLastPara="1" rIns="0" wrap="square" tIns="0">
            <a:spAutoFit/>
          </a:bodyPr>
          <a:lstStyle>
            <a:lvl1pPr lvl="0" algn="l">
              <a:lnSpc>
                <a:spcPct val="90000"/>
              </a:lnSpc>
              <a:spcBef>
                <a:spcPts val="1000"/>
              </a:spcBef>
              <a:spcAft>
                <a:spcPts val="0"/>
              </a:spcAft>
              <a:buSzPts val="1067"/>
              <a:buNone/>
              <a:defRPr b="0" i="0" sz="1067">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p:txBody>
      </p:sp>
      <p:sp>
        <p:nvSpPr>
          <p:cNvPr id="131" name="Google Shape;131;p31"/>
          <p:cNvSpPr txBox="1"/>
          <p:nvPr/>
        </p:nvSpPr>
        <p:spPr>
          <a:xfrm>
            <a:off x="11573541" y="6292603"/>
            <a:ext cx="4116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67"/>
              <a:buFont typeface="Arial"/>
              <a:buNone/>
            </a:pPr>
            <a:fld id="{00000000-1234-1234-1234-123412341234}" type="slidenum">
              <a:rPr b="0" i="0" lang="es-ES" sz="1067" u="none" cap="none" strike="noStrike">
                <a:solidFill>
                  <a:schemeClr val="dk2"/>
                </a:solidFill>
                <a:latin typeface="Montserrat Medium"/>
                <a:ea typeface="Montserrat Medium"/>
                <a:cs typeface="Montserrat Medium"/>
                <a:sym typeface="Montserrat Medium"/>
              </a:rPr>
              <a:t>‹#›</a:t>
            </a:fld>
            <a:endParaRPr b="0" i="0" sz="1067" u="none" cap="none" strike="noStrike">
              <a:solidFill>
                <a:schemeClr val="dk2"/>
              </a:solidFill>
              <a:latin typeface="Montserrat Medium"/>
              <a:ea typeface="Montserrat Medium"/>
              <a:cs typeface="Montserrat Medium"/>
              <a:sym typeface="Montserrat Medium"/>
            </a:endParaRPr>
          </a:p>
        </p:txBody>
      </p:sp>
      <p:cxnSp>
        <p:nvCxnSpPr>
          <p:cNvPr id="132" name="Google Shape;132;p31"/>
          <p:cNvCxnSpPr/>
          <p:nvPr/>
        </p:nvCxnSpPr>
        <p:spPr>
          <a:xfrm>
            <a:off x="11471525" y="6392333"/>
            <a:ext cx="0" cy="16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3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39" name="Google Shape;139;p3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40" name="Google Shape;140;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3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 name="Google Shape;143;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sp>
        <p:nvSpPr>
          <p:cNvPr id="145" name="Google Shape;145;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6" name="Google Shape;146;p3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7" name="Google Shape;147;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3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 name="Google Shape;150;p3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1" name="Google Shape;151;p3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2" name="Google Shape;152;p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3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5" name="Google Shape;155;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3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58" name="Google Shape;158;p3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9" name="Google Shape;159;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 name="Shape 160"/>
        <p:cNvGrpSpPr/>
        <p:nvPr/>
      </p:nvGrpSpPr>
      <p:grpSpPr>
        <a:xfrm>
          <a:off x="0" y="0"/>
          <a:ext cx="0" cy="0"/>
          <a:chOff x="0" y="0"/>
          <a:chExt cx="0" cy="0"/>
        </a:xfrm>
      </p:grpSpPr>
      <p:sp>
        <p:nvSpPr>
          <p:cNvPr id="161" name="Google Shape;161;p3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2" name="Google Shape;162;p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66" name="Google Shape;166;p4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7" name="Google Shape;167;p4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68" name="Google Shape;168;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p4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71" name="Google Shape;171;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p4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74" name="Google Shape;174;p4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75" name="Google Shape;175;p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p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8" name="Shape 178"/>
        <p:cNvGrpSpPr/>
        <p:nvPr/>
      </p:nvGrpSpPr>
      <p:grpSpPr>
        <a:xfrm>
          <a:off x="0" y="0"/>
          <a:ext cx="0" cy="0"/>
          <a:chOff x="0" y="0"/>
          <a:chExt cx="0" cy="0"/>
        </a:xfrm>
      </p:grpSpPr>
      <p:sp>
        <p:nvSpPr>
          <p:cNvPr id="179" name="Google Shape;179;p44"/>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800"/>
            </a:lvl2pPr>
            <a:lvl3pPr lvl="2" algn="l">
              <a:lnSpc>
                <a:spcPct val="100000"/>
              </a:lnSpc>
              <a:spcBef>
                <a:spcPts val="0"/>
              </a:spcBef>
              <a:spcAft>
                <a:spcPts val="0"/>
              </a:spcAft>
              <a:buSzPts val="3700"/>
              <a:buNone/>
              <a:defRPr sz="1800"/>
            </a:lvl3pPr>
            <a:lvl4pPr lvl="3" algn="l">
              <a:lnSpc>
                <a:spcPct val="100000"/>
              </a:lnSpc>
              <a:spcBef>
                <a:spcPts val="0"/>
              </a:spcBef>
              <a:spcAft>
                <a:spcPts val="0"/>
              </a:spcAft>
              <a:buSzPts val="3700"/>
              <a:buNone/>
              <a:defRPr sz="1800"/>
            </a:lvl4pPr>
            <a:lvl5pPr lvl="4" algn="l">
              <a:lnSpc>
                <a:spcPct val="100000"/>
              </a:lnSpc>
              <a:spcBef>
                <a:spcPts val="0"/>
              </a:spcBef>
              <a:spcAft>
                <a:spcPts val="0"/>
              </a:spcAft>
              <a:buSzPts val="3700"/>
              <a:buNone/>
              <a:defRPr sz="1800"/>
            </a:lvl5pPr>
            <a:lvl6pPr lvl="5" algn="l">
              <a:lnSpc>
                <a:spcPct val="100000"/>
              </a:lnSpc>
              <a:spcBef>
                <a:spcPts val="0"/>
              </a:spcBef>
              <a:spcAft>
                <a:spcPts val="0"/>
              </a:spcAft>
              <a:buSzPts val="3700"/>
              <a:buNone/>
              <a:defRPr sz="1800"/>
            </a:lvl6pPr>
            <a:lvl7pPr lvl="6" algn="l">
              <a:lnSpc>
                <a:spcPct val="100000"/>
              </a:lnSpc>
              <a:spcBef>
                <a:spcPts val="0"/>
              </a:spcBef>
              <a:spcAft>
                <a:spcPts val="0"/>
              </a:spcAft>
              <a:buSzPts val="3700"/>
              <a:buNone/>
              <a:defRPr sz="1800"/>
            </a:lvl7pPr>
            <a:lvl8pPr lvl="7" algn="l">
              <a:lnSpc>
                <a:spcPct val="100000"/>
              </a:lnSpc>
              <a:spcBef>
                <a:spcPts val="0"/>
              </a:spcBef>
              <a:spcAft>
                <a:spcPts val="0"/>
              </a:spcAft>
              <a:buSzPts val="3700"/>
              <a:buNone/>
              <a:defRPr sz="1800"/>
            </a:lvl8pPr>
            <a:lvl9pPr lvl="8" algn="l">
              <a:lnSpc>
                <a:spcPct val="100000"/>
              </a:lnSpc>
              <a:spcBef>
                <a:spcPts val="0"/>
              </a:spcBef>
              <a:spcAft>
                <a:spcPts val="0"/>
              </a:spcAft>
              <a:buSzPts val="3700"/>
              <a:buNone/>
              <a:defRPr sz="1800"/>
            </a:lvl9pPr>
          </a:lstStyle>
          <a:p/>
        </p:txBody>
      </p:sp>
      <p:sp>
        <p:nvSpPr>
          <p:cNvPr id="180" name="Google Shape;180;p44"/>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2100"/>
              </a:spcBef>
              <a:spcAft>
                <a:spcPts val="210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81" name="Google Shape;181;p4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2" name="Google Shape;182;p4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3" name="Google Shape;183;p44"/>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p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2.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1.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62" name="Google Shape;62;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63" name="Google Shape;63;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35" name="Google Shape;135;p3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36" name="Google Shape;136;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8.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8.png"/><Relationship Id="rId9"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53.png"/><Relationship Id="rId7"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52.png"/><Relationship Id="rId7" Type="http://schemas.openxmlformats.org/officeDocument/2006/relationships/image" Target="../media/image18.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42.png"/><Relationship Id="rId13" Type="http://schemas.openxmlformats.org/officeDocument/2006/relationships/hyperlink" Target="https://bit.ly/Sentiment_G2" TargetMode="External"/><Relationship Id="rId12" Type="http://schemas.openxmlformats.org/officeDocument/2006/relationships/hyperlink" Target="https://immune.institute" TargetMode="External"/><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50.png"/><Relationship Id="rId9" Type="http://schemas.openxmlformats.org/officeDocument/2006/relationships/image" Target="../media/image55.png"/><Relationship Id="rId15" Type="http://schemas.openxmlformats.org/officeDocument/2006/relationships/image" Target="../media/image57.png"/><Relationship Id="rId14"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47.png"/><Relationship Id="rId7" Type="http://schemas.openxmlformats.org/officeDocument/2006/relationships/image" Target="../media/image56.png"/><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4.jpg"/><Relationship Id="rId7" Type="http://schemas.openxmlformats.org/officeDocument/2006/relationships/image" Target="../media/image5.png"/><Relationship Id="rId8"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20.jpg"/><Relationship Id="rId13" Type="http://schemas.openxmlformats.org/officeDocument/2006/relationships/image" Target="../media/image27.jpg"/><Relationship Id="rId12"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8.png"/><Relationship Id="rId9" Type="http://schemas.openxmlformats.org/officeDocument/2006/relationships/image" Target="../media/image12.jpg"/><Relationship Id="rId14" Type="http://schemas.openxmlformats.org/officeDocument/2006/relationships/image" Target="../media/image22.jpg"/><Relationship Id="rId5" Type="http://schemas.openxmlformats.org/officeDocument/2006/relationships/image" Target="../media/image7.png"/><Relationship Id="rId6" Type="http://schemas.openxmlformats.org/officeDocument/2006/relationships/image" Target="../media/image23.jpg"/><Relationship Id="rId7" Type="http://schemas.openxmlformats.org/officeDocument/2006/relationships/image" Target="../media/image13.jpg"/><Relationship Id="rId8"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187" name="Shape 187"/>
        <p:cNvGrpSpPr/>
        <p:nvPr/>
      </p:nvGrpSpPr>
      <p:grpSpPr>
        <a:xfrm>
          <a:off x="0" y="0"/>
          <a:ext cx="0" cy="0"/>
          <a:chOff x="0" y="0"/>
          <a:chExt cx="0" cy="0"/>
        </a:xfrm>
      </p:grpSpPr>
      <p:pic>
        <p:nvPicPr>
          <p:cNvPr id="188" name="Google Shape;188;p45"/>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189" name="Google Shape;189;p45"/>
          <p:cNvSpPr/>
          <p:nvPr/>
        </p:nvSpPr>
        <p:spPr>
          <a:xfrm>
            <a:off x="5592100" y="991200"/>
            <a:ext cx="5195400" cy="5866800"/>
          </a:xfrm>
          <a:prstGeom prst="roundRect">
            <a:avLst>
              <a:gd fmla="val 6904"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5"/>
          <p:cNvSpPr txBox="1"/>
          <p:nvPr/>
        </p:nvSpPr>
        <p:spPr>
          <a:xfrm>
            <a:off x="6024325" y="3398313"/>
            <a:ext cx="4076700" cy="1052700"/>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1100"/>
              <a:buFont typeface="Arial"/>
              <a:buNone/>
            </a:pPr>
            <a:r>
              <a:rPr b="0" i="0" lang="es-ES" sz="3900" u="none" cap="none" strike="noStrike">
                <a:solidFill>
                  <a:srgbClr val="004048"/>
                </a:solidFill>
                <a:latin typeface="Montserrat ExtraBold"/>
                <a:ea typeface="Montserrat ExtraBold"/>
                <a:cs typeface="Montserrat ExtraBold"/>
                <a:sym typeface="Montserrat ExtraBold"/>
              </a:rPr>
              <a:t>Análisis de sentimientos</a:t>
            </a:r>
            <a:endParaRPr b="0" i="0" sz="1800" u="none" cap="none" strike="noStrike">
              <a:solidFill>
                <a:srgbClr val="000000"/>
              </a:solidFill>
              <a:latin typeface="Arial"/>
              <a:ea typeface="Arial"/>
              <a:cs typeface="Arial"/>
              <a:sym typeface="Arial"/>
            </a:endParaRPr>
          </a:p>
        </p:txBody>
      </p:sp>
      <p:sp>
        <p:nvSpPr>
          <p:cNvPr id="191" name="Google Shape;191;p45"/>
          <p:cNvSpPr txBox="1"/>
          <p:nvPr/>
        </p:nvSpPr>
        <p:spPr>
          <a:xfrm>
            <a:off x="6231450" y="4451025"/>
            <a:ext cx="4312500" cy="12930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Data Analytics</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p:txBody>
      </p:sp>
      <p:sp>
        <p:nvSpPr>
          <p:cNvPr id="192" name="Google Shape;192;p45"/>
          <p:cNvSpPr txBox="1"/>
          <p:nvPr/>
        </p:nvSpPr>
        <p:spPr>
          <a:xfrm>
            <a:off x="7370713" y="5115175"/>
            <a:ext cx="389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ES" sz="2100" u="none" cap="none" strike="noStrike">
                <a:solidFill>
                  <a:srgbClr val="004048"/>
                </a:solidFill>
                <a:latin typeface="Montserrat"/>
                <a:ea typeface="Montserrat"/>
                <a:cs typeface="Montserrat"/>
                <a:sym typeface="Montserrat"/>
              </a:rPr>
              <a:t>Integrantes:</a:t>
            </a:r>
            <a:endParaRPr b="1" i="0" sz="2100" u="none" cap="none" strike="noStrike">
              <a:solidFill>
                <a:srgbClr val="004048"/>
              </a:solidFill>
              <a:latin typeface="Montserrat"/>
              <a:ea typeface="Montserrat"/>
              <a:cs typeface="Montserrat"/>
              <a:sym typeface="Montserrat"/>
            </a:endParaRPr>
          </a:p>
        </p:txBody>
      </p:sp>
      <p:sp>
        <p:nvSpPr>
          <p:cNvPr id="193" name="Google Shape;193;p45"/>
          <p:cNvSpPr txBox="1"/>
          <p:nvPr/>
        </p:nvSpPr>
        <p:spPr>
          <a:xfrm>
            <a:off x="7370713" y="5463200"/>
            <a:ext cx="3258000" cy="12621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Fátima Gómez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Beatriz Meléndez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Alfonso Merayo</a:t>
            </a:r>
            <a:endParaRPr b="0" i="0" sz="1400" u="none" cap="none" strike="noStrike">
              <a:solidFill>
                <a:srgbClr val="888888"/>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David Mayo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Lisbeth Carrillo </a:t>
            </a:r>
            <a:endParaRPr b="0" i="0" sz="1400" u="none" cap="none" strike="noStrike">
              <a:solidFill>
                <a:srgbClr val="888888"/>
              </a:solidFill>
              <a:latin typeface="Montserrat"/>
              <a:ea typeface="Montserrat"/>
              <a:cs typeface="Montserrat"/>
              <a:sym typeface="Montserrat"/>
            </a:endParaRPr>
          </a:p>
        </p:txBody>
      </p:sp>
      <p:pic>
        <p:nvPicPr>
          <p:cNvPr id="194" name="Google Shape;194;p45"/>
          <p:cNvPicPr preferRelativeResize="0"/>
          <p:nvPr/>
        </p:nvPicPr>
        <p:blipFill rotWithShape="1">
          <a:blip r:embed="rId4">
            <a:alphaModFix/>
          </a:blip>
          <a:srcRect b="0" l="0" r="0" t="0"/>
          <a:stretch/>
        </p:blipFill>
        <p:spPr>
          <a:xfrm>
            <a:off x="8375738" y="2456225"/>
            <a:ext cx="1883628" cy="411125"/>
          </a:xfrm>
          <a:prstGeom prst="rect">
            <a:avLst/>
          </a:prstGeom>
          <a:noFill/>
          <a:ln>
            <a:noFill/>
          </a:ln>
        </p:spPr>
      </p:pic>
      <p:pic>
        <p:nvPicPr>
          <p:cNvPr descr="Google Shape;117;p26" id="195" name="Google Shape;195;p45"/>
          <p:cNvPicPr preferRelativeResize="0"/>
          <p:nvPr/>
        </p:nvPicPr>
        <p:blipFill rotWithShape="1">
          <a:blip r:embed="rId5">
            <a:alphaModFix/>
          </a:blip>
          <a:srcRect b="0" l="0" r="0" t="0"/>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65" name="Google Shape;465;p5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6" name="Google Shape;466;p5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7" name="Google Shape;467;p5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68" name="Google Shape;468;p5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9" name="Google Shape;469;p5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0" name="Google Shape;470;p5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71" name="Google Shape;471;p5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2" name="Google Shape;472;p5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73" name="Google Shape;473;p5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74" name="Google Shape;474;p54"/>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75" name="Google Shape;475;p54"/>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76" name="Google Shape;476;p54"/>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77" name="Google Shape;477;p54"/>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78" name="Google Shape;478;p54"/>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479" name="Google Shape;479;p5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80" name="Google Shape;480;p54"/>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81" name="Google Shape;481;p5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82" name="Google Shape;482;p54"/>
          <p:cNvPicPr preferRelativeResize="0"/>
          <p:nvPr/>
        </p:nvPicPr>
        <p:blipFill rotWithShape="1">
          <a:blip r:embed="rId6">
            <a:alphaModFix/>
          </a:blip>
          <a:srcRect b="1261" l="4979" r="2587" t="2227"/>
          <a:stretch/>
        </p:blipFill>
        <p:spPr>
          <a:xfrm>
            <a:off x="2939463" y="1441450"/>
            <a:ext cx="2640070" cy="2657022"/>
          </a:xfrm>
          <a:prstGeom prst="rect">
            <a:avLst/>
          </a:prstGeom>
          <a:noFill/>
          <a:ln>
            <a:noFill/>
          </a:ln>
        </p:spPr>
      </p:pic>
      <p:pic>
        <p:nvPicPr>
          <p:cNvPr id="483" name="Google Shape;483;p54"/>
          <p:cNvPicPr preferRelativeResize="0"/>
          <p:nvPr/>
        </p:nvPicPr>
        <p:blipFill rotWithShape="1">
          <a:blip r:embed="rId7">
            <a:alphaModFix/>
          </a:blip>
          <a:srcRect b="7853" l="2839" r="2132" t="2867"/>
          <a:stretch/>
        </p:blipFill>
        <p:spPr>
          <a:xfrm>
            <a:off x="7113347" y="1489200"/>
            <a:ext cx="3193855" cy="2461065"/>
          </a:xfrm>
          <a:prstGeom prst="rect">
            <a:avLst/>
          </a:prstGeom>
          <a:noFill/>
          <a:ln>
            <a:noFill/>
          </a:ln>
        </p:spPr>
      </p:pic>
      <p:pic>
        <p:nvPicPr>
          <p:cNvPr id="484" name="Google Shape;484;p54"/>
          <p:cNvPicPr preferRelativeResize="0"/>
          <p:nvPr/>
        </p:nvPicPr>
        <p:blipFill rotWithShape="1">
          <a:blip r:embed="rId8">
            <a:alphaModFix/>
          </a:blip>
          <a:srcRect b="8192" l="2131" r="4241" t="3736"/>
          <a:stretch/>
        </p:blipFill>
        <p:spPr>
          <a:xfrm>
            <a:off x="7051012" y="4057238"/>
            <a:ext cx="3318538" cy="2463532"/>
          </a:xfrm>
          <a:prstGeom prst="rect">
            <a:avLst/>
          </a:prstGeom>
          <a:noFill/>
          <a:ln>
            <a:noFill/>
          </a:ln>
        </p:spPr>
      </p:pic>
      <p:pic>
        <p:nvPicPr>
          <p:cNvPr id="485" name="Google Shape;485;p54"/>
          <p:cNvPicPr preferRelativeResize="0"/>
          <p:nvPr/>
        </p:nvPicPr>
        <p:blipFill rotWithShape="1">
          <a:blip r:embed="rId9">
            <a:alphaModFix/>
          </a:blip>
          <a:srcRect b="10596" l="4473" r="2743" t="5019"/>
          <a:stretch/>
        </p:blipFill>
        <p:spPr>
          <a:xfrm>
            <a:off x="2638187" y="4192757"/>
            <a:ext cx="3242622" cy="2411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91" name="Google Shape;491;p5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2" name="Google Shape;492;p5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3" name="Google Shape;493;p5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94" name="Google Shape;494;p5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5" name="Google Shape;495;p5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6" name="Google Shape;496;p5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97" name="Google Shape;497;p5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8" name="Google Shape;498;p5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99" name="Google Shape;499;p5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00" name="Google Shape;500;p55"/>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01" name="Google Shape;501;p55"/>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02" name="Google Shape;502;p55"/>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03" name="Google Shape;503;p55"/>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04" name="Google Shape;504;p55"/>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05" name="Google Shape;505;p5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06" name="Google Shape;506;p55"/>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07" name="Google Shape;507;p5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508" name="Google Shape;508;p55"/>
          <p:cNvSpPr/>
          <p:nvPr/>
        </p:nvSpPr>
        <p:spPr>
          <a:xfrm>
            <a:off x="0" y="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5"/>
          <p:cNvSpPr/>
          <p:nvPr/>
        </p:nvSpPr>
        <p:spPr>
          <a:xfrm>
            <a:off x="0" y="0"/>
            <a:ext cx="58166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br>
              <a:rPr b="0" i="0" lang="es-ES" sz="800" u="none" cap="none" strike="noStrike">
                <a:solidFill>
                  <a:srgbClr val="000000"/>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pic>
        <p:nvPicPr>
          <p:cNvPr id="510" name="Google Shape;510;p55"/>
          <p:cNvPicPr preferRelativeResize="0"/>
          <p:nvPr/>
        </p:nvPicPr>
        <p:blipFill rotWithShape="1">
          <a:blip r:embed="rId6">
            <a:alphaModFix/>
          </a:blip>
          <a:srcRect b="0" l="0" r="0" t="0"/>
          <a:stretch/>
        </p:blipFill>
        <p:spPr>
          <a:xfrm>
            <a:off x="2712620" y="1554753"/>
            <a:ext cx="8142235" cy="4510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16" name="Google Shape;516;p5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17" name="Google Shape;517;p5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18" name="Google Shape;518;p5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19" name="Google Shape;519;p5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0" name="Google Shape;520;p5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1" name="Google Shape;521;p5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22" name="Google Shape;522;p5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3" name="Google Shape;523;p5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24" name="Google Shape;524;p56"/>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25" name="Google Shape;525;p56"/>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26" name="Google Shape;526;p56"/>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27" name="Google Shape;527;p56"/>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28" name="Google Shape;528;p56"/>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29" name="Google Shape;529;p56"/>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30" name="Google Shape;530;p5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31" name="Google Shape;531;p56"/>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32" name="Google Shape;532;p5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33" name="Google Shape;533;p56"/>
          <p:cNvPicPr preferRelativeResize="0"/>
          <p:nvPr/>
        </p:nvPicPr>
        <p:blipFill rotWithShape="1">
          <a:blip r:embed="rId6">
            <a:alphaModFix/>
          </a:blip>
          <a:srcRect b="1066" l="0" r="0" t="5232"/>
          <a:stretch/>
        </p:blipFill>
        <p:spPr>
          <a:xfrm>
            <a:off x="1194273" y="1415851"/>
            <a:ext cx="5679450" cy="3547829"/>
          </a:xfrm>
          <a:prstGeom prst="rect">
            <a:avLst/>
          </a:prstGeom>
          <a:noFill/>
          <a:ln>
            <a:noFill/>
          </a:ln>
        </p:spPr>
      </p:pic>
      <p:pic>
        <p:nvPicPr>
          <p:cNvPr id="534" name="Google Shape;534;p56"/>
          <p:cNvPicPr preferRelativeResize="0"/>
          <p:nvPr/>
        </p:nvPicPr>
        <p:blipFill rotWithShape="1">
          <a:blip r:embed="rId7">
            <a:alphaModFix/>
          </a:blip>
          <a:srcRect b="6759" l="1295" r="7455" t="1822"/>
          <a:stretch/>
        </p:blipFill>
        <p:spPr>
          <a:xfrm>
            <a:off x="6696075" y="3102178"/>
            <a:ext cx="5364158" cy="3587417"/>
          </a:xfrm>
          <a:prstGeom prst="rect">
            <a:avLst/>
          </a:prstGeom>
          <a:noFill/>
          <a:ln>
            <a:noFill/>
          </a:ln>
        </p:spPr>
      </p:pic>
      <p:sp>
        <p:nvSpPr>
          <p:cNvPr id="535" name="Google Shape;535;p56"/>
          <p:cNvSpPr txBox="1"/>
          <p:nvPr/>
        </p:nvSpPr>
        <p:spPr>
          <a:xfrm>
            <a:off x="2145021" y="5305665"/>
            <a:ext cx="414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B050"/>
                </a:solidFill>
                <a:latin typeface="Arial"/>
                <a:ea typeface="Arial"/>
                <a:cs typeface="Arial"/>
                <a:sym typeface="Arial"/>
              </a:rPr>
              <a:t>Palabras más frecuentes en comentarios positivos</a:t>
            </a:r>
            <a:endParaRPr b="0" i="0" sz="1400" u="none" cap="none" strike="noStrike">
              <a:solidFill>
                <a:srgbClr val="000000"/>
              </a:solidFill>
              <a:latin typeface="Arial"/>
              <a:ea typeface="Arial"/>
              <a:cs typeface="Arial"/>
              <a:sym typeface="Arial"/>
            </a:endParaRPr>
          </a:p>
        </p:txBody>
      </p:sp>
      <p:sp>
        <p:nvSpPr>
          <p:cNvPr id="536" name="Google Shape;536;p56"/>
          <p:cNvSpPr txBox="1"/>
          <p:nvPr/>
        </p:nvSpPr>
        <p:spPr>
          <a:xfrm>
            <a:off x="7609978" y="2477496"/>
            <a:ext cx="414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800" u="none" cap="none" strike="noStrike">
                <a:solidFill>
                  <a:srgbClr val="FF0000"/>
                </a:solidFill>
                <a:latin typeface="Arial"/>
                <a:ea typeface="Arial"/>
                <a:cs typeface="Arial"/>
                <a:sym typeface="Arial"/>
              </a:rPr>
              <a:t>Palabras más frecuentes en comentarios negativos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42" name="Google Shape;542;p5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3" name="Google Shape;543;p5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4" name="Google Shape;544;p5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45" name="Google Shape;545;p5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6" name="Google Shape;546;p5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7" name="Google Shape;547;p5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48" name="Google Shape;548;p5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9" name="Google Shape;549;p5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50" name="Google Shape;550;p5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51" name="Google Shape;551;p57"/>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52" name="Google Shape;552;p57"/>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53" name="Google Shape;553;p57"/>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54" name="Google Shape;554;p57"/>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55" name="Google Shape;555;p57"/>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56" name="Google Shape;556;p5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57" name="Google Shape;557;p57"/>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58" name="Google Shape;558;p5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59" name="Google Shape;559;p57"/>
          <p:cNvPicPr preferRelativeResize="0"/>
          <p:nvPr/>
        </p:nvPicPr>
        <p:blipFill rotWithShape="1">
          <a:blip r:embed="rId6">
            <a:alphaModFix/>
          </a:blip>
          <a:srcRect b="0" l="96583" r="0" t="0"/>
          <a:stretch/>
        </p:blipFill>
        <p:spPr>
          <a:xfrm rot="-5400000">
            <a:off x="6539063" y="2474762"/>
            <a:ext cx="253874" cy="7906750"/>
          </a:xfrm>
          <a:prstGeom prst="rect">
            <a:avLst/>
          </a:prstGeom>
          <a:noFill/>
          <a:ln>
            <a:noFill/>
          </a:ln>
        </p:spPr>
      </p:pic>
      <p:pic>
        <p:nvPicPr>
          <p:cNvPr id="560" name="Google Shape;560;p57"/>
          <p:cNvPicPr preferRelativeResize="0"/>
          <p:nvPr/>
        </p:nvPicPr>
        <p:blipFill rotWithShape="1">
          <a:blip r:embed="rId6">
            <a:alphaModFix/>
          </a:blip>
          <a:srcRect b="0" l="2000" r="2752" t="0"/>
          <a:stretch/>
        </p:blipFill>
        <p:spPr>
          <a:xfrm>
            <a:off x="2712625" y="1661800"/>
            <a:ext cx="7901100" cy="47155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5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66" name="Google Shape;566;p5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7" name="Google Shape;567;p5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8" name="Google Shape;568;p5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69" name="Google Shape;569;p5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0" name="Google Shape;570;p5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1" name="Google Shape;571;p5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72" name="Google Shape;572;p5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3" name="Google Shape;573;p5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74" name="Google Shape;574;p5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575" name="Google Shape;575;p58"/>
          <p:cNvSpPr/>
          <p:nvPr/>
        </p:nvSpPr>
        <p:spPr>
          <a:xfrm>
            <a:off x="912674" y="3918850"/>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576" name="Google Shape;576;p58"/>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 EUREKA !</a:t>
            </a:r>
            <a:endParaRPr b="0" i="0" sz="1400" u="none" cap="none" strike="noStrike">
              <a:solidFill>
                <a:srgbClr val="000000"/>
              </a:solidFill>
              <a:latin typeface="Arial"/>
              <a:ea typeface="Arial"/>
              <a:cs typeface="Arial"/>
              <a:sym typeface="Arial"/>
            </a:endParaRPr>
          </a:p>
        </p:txBody>
      </p:sp>
      <p:cxnSp>
        <p:nvCxnSpPr>
          <p:cNvPr descr="Google Shape;320;p34" id="577" name="Google Shape;577;p58"/>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78" name="Google Shape;578;p58"/>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79" name="Google Shape;579;p58"/>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80" name="Google Shape;580;p58"/>
          <p:cNvSpPr txBox="1"/>
          <p:nvPr/>
        </p:nvSpPr>
        <p:spPr>
          <a:xfrm>
            <a:off x="2235042" y="852513"/>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7.</a:t>
            </a:r>
            <a:endParaRPr b="0" i="0" sz="1400" u="none" cap="none" strike="noStrike">
              <a:solidFill>
                <a:srgbClr val="000000"/>
              </a:solidFill>
              <a:latin typeface="Arial"/>
              <a:ea typeface="Arial"/>
              <a:cs typeface="Arial"/>
              <a:sym typeface="Arial"/>
            </a:endParaRPr>
          </a:p>
        </p:txBody>
      </p:sp>
      <p:sp>
        <p:nvSpPr>
          <p:cNvPr descr="Google Shape;493;p41" id="581" name="Google Shape;581;p58"/>
          <p:cNvSpPr txBox="1"/>
          <p:nvPr/>
        </p:nvSpPr>
        <p:spPr>
          <a:xfrm>
            <a:off x="1690775" y="1755325"/>
            <a:ext cx="9714000" cy="1092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CONCLUSIÓN_1</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chemeClr val="dk1"/>
              </a:buClr>
              <a:buSzPts val="1100"/>
              <a:buFont typeface="Arial"/>
              <a:buNone/>
            </a:pPr>
            <a:r>
              <a:rPr b="0" i="0" lang="es-ES" sz="1200" u="none" cap="none" strike="noStrike">
                <a:solidFill>
                  <a:schemeClr val="dk1"/>
                </a:solidFill>
                <a:latin typeface="Arial"/>
                <a:ea typeface="Arial"/>
                <a:cs typeface="Arial"/>
                <a:sym typeface="Arial"/>
              </a:rPr>
              <a:t>A la vista de los dos wordcloud, podemos observar que la palabra más repetida es confort tanto en los comentarios positivos como en los comentarios negativos. Los clientes esperan de nuestros productos que les aporten confort, premiándonos cuando el producto lo ofrece y penalizándonos cuando no lo obtienen.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500" u="none" cap="none" strike="noStrike">
              <a:solidFill>
                <a:schemeClr val="dk1"/>
              </a:solidFill>
              <a:latin typeface="Arial"/>
              <a:ea typeface="Arial"/>
              <a:cs typeface="Arial"/>
              <a:sym typeface="Arial"/>
            </a:endParaRPr>
          </a:p>
        </p:txBody>
      </p:sp>
      <p:pic>
        <p:nvPicPr>
          <p:cNvPr id="582" name="Google Shape;582;p58"/>
          <p:cNvPicPr preferRelativeResize="0"/>
          <p:nvPr/>
        </p:nvPicPr>
        <p:blipFill rotWithShape="1">
          <a:blip r:embed="rId4">
            <a:alphaModFix/>
          </a:blip>
          <a:srcRect b="0" l="0" r="0" t="0"/>
          <a:stretch/>
        </p:blipFill>
        <p:spPr>
          <a:xfrm>
            <a:off x="1040580" y="1547275"/>
            <a:ext cx="498300" cy="449405"/>
          </a:xfrm>
          <a:prstGeom prst="rect">
            <a:avLst/>
          </a:prstGeom>
          <a:noFill/>
          <a:ln>
            <a:noFill/>
          </a:ln>
        </p:spPr>
      </p:pic>
      <p:sp>
        <p:nvSpPr>
          <p:cNvPr descr="Google Shape;493;p41" id="583" name="Google Shape;583;p58"/>
          <p:cNvSpPr txBox="1"/>
          <p:nvPr/>
        </p:nvSpPr>
        <p:spPr>
          <a:xfrm>
            <a:off x="1635875" y="2848225"/>
            <a:ext cx="9823800" cy="127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CONCLUSIÓN_2</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chemeClr val="dk1"/>
                </a:solidFill>
                <a:latin typeface="Arial"/>
                <a:ea typeface="Arial"/>
                <a:cs typeface="Arial"/>
                <a:sym typeface="Arial"/>
              </a:rPr>
              <a:t>Las opiniones de los usuarios, de forma global, son muy estacionales</a:t>
            </a:r>
            <a:r>
              <a:rPr lang="es-ES" sz="1300">
                <a:solidFill>
                  <a:schemeClr val="dk1"/>
                </a:solidFill>
              </a:rPr>
              <a:t>. P</a:t>
            </a:r>
            <a:r>
              <a:rPr b="0" i="0" lang="es-ES" sz="1300" u="none" cap="none" strike="noStrike">
                <a:solidFill>
                  <a:schemeClr val="dk1"/>
                </a:solidFill>
                <a:latin typeface="Arial"/>
                <a:ea typeface="Arial"/>
                <a:cs typeface="Arial"/>
                <a:sym typeface="Arial"/>
              </a:rPr>
              <a:t>or lo tanto, debemos trasladar al departamento de marketing que en las estaciones del año de Otoño e Invierno, tienen que organizar campañas de mailing al usuario invitándole a valorar los productos que han adquirido recientemente, si es posible, combinándolo con la predicción meteorológica de la zona del usuario para incentivar el envío de esos emails cuando el tiempo atmosférico sea peor.</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100" u="none" cap="none" strike="noStrike">
              <a:solidFill>
                <a:srgbClr val="000000"/>
              </a:solidFill>
              <a:latin typeface="Arial"/>
              <a:ea typeface="Arial"/>
              <a:cs typeface="Arial"/>
              <a:sym typeface="Arial"/>
            </a:endParaRPr>
          </a:p>
        </p:txBody>
      </p:sp>
      <p:sp>
        <p:nvSpPr>
          <p:cNvPr descr="Google Shape;493;p41" id="584" name="Google Shape;584;p58"/>
          <p:cNvSpPr txBox="1"/>
          <p:nvPr/>
        </p:nvSpPr>
        <p:spPr>
          <a:xfrm>
            <a:off x="1635875" y="4125925"/>
            <a:ext cx="98238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CONCLUSIÓN_3</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La implementación del análisis de sentimientos es una herramienta estratégica e imprescindible para las empresas que buscan obtener una ventaja competitiva</a:t>
            </a:r>
            <a:r>
              <a:rPr lang="es-ES" sz="1300">
                <a:solidFill>
                  <a:srgbClr val="374151"/>
                </a:solidFill>
              </a:rPr>
              <a:t>.</a:t>
            </a:r>
            <a:r>
              <a:rPr b="0" i="0" lang="es-ES" sz="1300" u="none" cap="none" strike="noStrike">
                <a:solidFill>
                  <a:srgbClr val="374151"/>
                </a:solidFill>
                <a:latin typeface="Arial"/>
                <a:ea typeface="Arial"/>
                <a:cs typeface="Arial"/>
                <a:sym typeface="Arial"/>
              </a:rPr>
              <a:t> </a:t>
            </a:r>
            <a:r>
              <a:rPr lang="es-ES" sz="1300">
                <a:solidFill>
                  <a:srgbClr val="374151"/>
                </a:solidFill>
              </a:rPr>
              <a:t>E</a:t>
            </a:r>
            <a:r>
              <a:rPr b="0" i="0" lang="es-ES" sz="1300" u="none" cap="none" strike="noStrike">
                <a:solidFill>
                  <a:srgbClr val="374151"/>
                </a:solidFill>
                <a:latin typeface="Arial"/>
                <a:ea typeface="Arial"/>
                <a:cs typeface="Arial"/>
                <a:sym typeface="Arial"/>
              </a:rPr>
              <a:t>s esencial para comprender y conectar con los clientes, mejorar productos y servicios, gestionar la reputación de la marca y tomar decisiones informadas y estratégicas. Al incorporar esta capacidad en sus operaciones, las empresas pueden lograr un éxito sostenible en el mercado altamente competitivo de hoy en día.</a:t>
            </a:r>
            <a:endParaRPr b="0" i="0" sz="1300" u="none" cap="none" strike="noStrike">
              <a:solidFill>
                <a:srgbClr val="000000"/>
              </a:solidFill>
              <a:latin typeface="Arial"/>
              <a:ea typeface="Arial"/>
              <a:cs typeface="Arial"/>
              <a:sym typeface="Arial"/>
            </a:endParaRPr>
          </a:p>
        </p:txBody>
      </p:sp>
      <p:pic>
        <p:nvPicPr>
          <p:cNvPr id="585" name="Google Shape;585;p58"/>
          <p:cNvPicPr preferRelativeResize="0"/>
          <p:nvPr/>
        </p:nvPicPr>
        <p:blipFill rotWithShape="1">
          <a:blip r:embed="rId4">
            <a:alphaModFix/>
          </a:blip>
          <a:srcRect b="0" l="0" r="0" t="0"/>
          <a:stretch/>
        </p:blipFill>
        <p:spPr>
          <a:xfrm>
            <a:off x="965117" y="4367725"/>
            <a:ext cx="498300" cy="449405"/>
          </a:xfrm>
          <a:prstGeom prst="rect">
            <a:avLst/>
          </a:prstGeom>
          <a:noFill/>
          <a:ln>
            <a:noFill/>
          </a:ln>
        </p:spPr>
      </p:pic>
      <p:sp>
        <p:nvSpPr>
          <p:cNvPr descr="Google Shape;493;p41" id="586" name="Google Shape;586;p58"/>
          <p:cNvSpPr txBox="1"/>
          <p:nvPr/>
        </p:nvSpPr>
        <p:spPr>
          <a:xfrm>
            <a:off x="1690775" y="5521325"/>
            <a:ext cx="97140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CONCLUSIÓN_4</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Como empresa, conocer a tus clientes es fundamental para adaptar tu producto o servicio a sus necesidades. El análisis de sentimientos te brinda una visión en tiempo real de cómo se sienten y piensan tus clientes sobre tu marca y lo que ofreces. Al comprender sus expectativas, deseos y preocupaciones, podrás ofrecer soluciones más personalizadas y satisfacer sus demandas de manera más efectiva.</a:t>
            </a:r>
            <a:endParaRPr b="0" i="0" sz="1200" u="none" cap="none" strike="noStrike">
              <a:solidFill>
                <a:srgbClr val="000000"/>
              </a:solidFill>
              <a:latin typeface="Arial"/>
              <a:ea typeface="Arial"/>
              <a:cs typeface="Arial"/>
              <a:sym typeface="Arial"/>
            </a:endParaRPr>
          </a:p>
        </p:txBody>
      </p:sp>
      <p:pic>
        <p:nvPicPr>
          <p:cNvPr id="587" name="Google Shape;587;p58"/>
          <p:cNvPicPr preferRelativeResize="0"/>
          <p:nvPr/>
        </p:nvPicPr>
        <p:blipFill rotWithShape="1">
          <a:blip r:embed="rId5">
            <a:alphaModFix/>
          </a:blip>
          <a:srcRect b="0" l="0" r="0" t="0"/>
          <a:stretch/>
        </p:blipFill>
        <p:spPr>
          <a:xfrm>
            <a:off x="1087675" y="2904468"/>
            <a:ext cx="349200" cy="449400"/>
          </a:xfrm>
          <a:prstGeom prst="rect">
            <a:avLst/>
          </a:prstGeom>
          <a:noFill/>
          <a:ln>
            <a:noFill/>
          </a:ln>
        </p:spPr>
      </p:pic>
      <p:pic>
        <p:nvPicPr>
          <p:cNvPr id="588" name="Google Shape;588;p58"/>
          <p:cNvPicPr preferRelativeResize="0"/>
          <p:nvPr/>
        </p:nvPicPr>
        <p:blipFill rotWithShape="1">
          <a:blip r:embed="rId6">
            <a:alphaModFix/>
          </a:blip>
          <a:srcRect b="0" l="0" r="0" t="0"/>
          <a:stretch/>
        </p:blipFill>
        <p:spPr>
          <a:xfrm>
            <a:off x="1020683" y="5578548"/>
            <a:ext cx="387174" cy="349200"/>
          </a:xfrm>
          <a:prstGeom prst="rect">
            <a:avLst/>
          </a:prstGeom>
          <a:noFill/>
          <a:ln>
            <a:noFill/>
          </a:ln>
        </p:spPr>
      </p:pic>
      <p:pic>
        <p:nvPicPr>
          <p:cNvPr descr="Google Shape;124;p27" id="589" name="Google Shape;589;p58"/>
          <p:cNvPicPr preferRelativeResize="0"/>
          <p:nvPr/>
        </p:nvPicPr>
        <p:blipFill rotWithShape="1">
          <a:blip r:embed="rId7">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90" name="Google Shape;590;p58"/>
          <p:cNvPicPr preferRelativeResize="0"/>
          <p:nvPr/>
        </p:nvPicPr>
        <p:blipFill rotWithShape="1">
          <a:blip r:embed="rId8">
            <a:alphaModFix/>
          </a:blip>
          <a:srcRect b="0" l="0" r="0" t="0"/>
          <a:stretch/>
        </p:blipFill>
        <p:spPr>
          <a:xfrm>
            <a:off x="15124" y="0"/>
            <a:ext cx="873540" cy="6858000"/>
          </a:xfrm>
          <a:prstGeom prst="rect">
            <a:avLst/>
          </a:prstGeom>
          <a:noFill/>
          <a:ln>
            <a:noFill/>
          </a:ln>
        </p:spPr>
      </p:pic>
      <p:sp>
        <p:nvSpPr>
          <p:cNvPr id="591" name="Google Shape;591;p5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595" name="Shape 595"/>
        <p:cNvGrpSpPr/>
        <p:nvPr/>
      </p:nvGrpSpPr>
      <p:grpSpPr>
        <a:xfrm>
          <a:off x="0" y="0"/>
          <a:ext cx="0" cy="0"/>
          <a:chOff x="0" y="0"/>
          <a:chExt cx="0" cy="0"/>
        </a:xfrm>
      </p:grpSpPr>
      <p:pic>
        <p:nvPicPr>
          <p:cNvPr id="596" name="Google Shape;596;p59"/>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597" name="Google Shape;597;p59"/>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598" name="Google Shape;598;p59"/>
          <p:cNvPicPr preferRelativeResize="0"/>
          <p:nvPr/>
        </p:nvPicPr>
        <p:blipFill rotWithShape="1">
          <a:blip r:embed="rId4">
            <a:alphaModFix/>
          </a:blip>
          <a:srcRect b="0" l="0" r="0" t="0"/>
          <a:stretch/>
        </p:blipFill>
        <p:spPr>
          <a:xfrm rot="5400000">
            <a:off x="11011751" y="438910"/>
            <a:ext cx="923784" cy="627813"/>
          </a:xfrm>
          <a:prstGeom prst="rect">
            <a:avLst/>
          </a:prstGeom>
          <a:noFill/>
          <a:ln>
            <a:noFill/>
          </a:ln>
        </p:spPr>
      </p:pic>
      <p:pic>
        <p:nvPicPr>
          <p:cNvPr id="599" name="Google Shape;599;p59"/>
          <p:cNvPicPr preferRelativeResize="0"/>
          <p:nvPr/>
        </p:nvPicPr>
        <p:blipFill rotWithShape="1">
          <a:blip r:embed="rId4">
            <a:alphaModFix/>
          </a:blip>
          <a:srcRect b="0" l="0" r="0" t="0"/>
          <a:stretch/>
        </p:blipFill>
        <p:spPr>
          <a:xfrm rot="5400000">
            <a:off x="568214" y="4085897"/>
            <a:ext cx="923784" cy="627813"/>
          </a:xfrm>
          <a:prstGeom prst="rect">
            <a:avLst/>
          </a:prstGeom>
          <a:noFill/>
          <a:ln>
            <a:noFill/>
          </a:ln>
        </p:spPr>
      </p:pic>
      <p:pic>
        <p:nvPicPr>
          <p:cNvPr id="600" name="Google Shape;600;p59"/>
          <p:cNvPicPr preferRelativeResize="0"/>
          <p:nvPr/>
        </p:nvPicPr>
        <p:blipFill rotWithShape="1">
          <a:blip r:embed="rId5">
            <a:alphaModFix/>
          </a:blip>
          <a:srcRect b="0" l="0" r="0" t="0"/>
          <a:stretch/>
        </p:blipFill>
        <p:spPr>
          <a:xfrm>
            <a:off x="2643996" y="5921925"/>
            <a:ext cx="264174" cy="270598"/>
          </a:xfrm>
          <a:prstGeom prst="rect">
            <a:avLst/>
          </a:prstGeom>
          <a:noFill/>
          <a:ln>
            <a:noFill/>
          </a:ln>
        </p:spPr>
      </p:pic>
      <p:pic>
        <p:nvPicPr>
          <p:cNvPr id="601" name="Google Shape;601;p59"/>
          <p:cNvPicPr preferRelativeResize="0"/>
          <p:nvPr/>
        </p:nvPicPr>
        <p:blipFill rotWithShape="1">
          <a:blip r:embed="rId5">
            <a:alphaModFix/>
          </a:blip>
          <a:srcRect b="0" l="0" r="0" t="0"/>
          <a:stretch/>
        </p:blipFill>
        <p:spPr>
          <a:xfrm>
            <a:off x="7724646" y="1271475"/>
            <a:ext cx="264174" cy="270598"/>
          </a:xfrm>
          <a:prstGeom prst="rect">
            <a:avLst/>
          </a:prstGeom>
          <a:noFill/>
          <a:ln>
            <a:noFill/>
          </a:ln>
        </p:spPr>
      </p:pic>
      <p:pic>
        <p:nvPicPr>
          <p:cNvPr id="602" name="Google Shape;602;p59"/>
          <p:cNvPicPr preferRelativeResize="0"/>
          <p:nvPr/>
        </p:nvPicPr>
        <p:blipFill rotWithShape="1">
          <a:blip r:embed="rId5">
            <a:alphaModFix/>
          </a:blip>
          <a:srcRect b="0" l="0" r="0" t="0"/>
          <a:stretch/>
        </p:blipFill>
        <p:spPr>
          <a:xfrm>
            <a:off x="5070621" y="4923938"/>
            <a:ext cx="264174" cy="270598"/>
          </a:xfrm>
          <a:prstGeom prst="rect">
            <a:avLst/>
          </a:prstGeom>
          <a:noFill/>
          <a:ln>
            <a:noFill/>
          </a:ln>
        </p:spPr>
      </p:pic>
      <p:pic>
        <p:nvPicPr>
          <p:cNvPr id="603" name="Google Shape;603;p59"/>
          <p:cNvPicPr preferRelativeResize="0"/>
          <p:nvPr/>
        </p:nvPicPr>
        <p:blipFill rotWithShape="1">
          <a:blip r:embed="rId6">
            <a:alphaModFix/>
          </a:blip>
          <a:srcRect b="0" l="0" r="0" t="0"/>
          <a:stretch/>
        </p:blipFill>
        <p:spPr>
          <a:xfrm rot="-5400000">
            <a:off x="10316620" y="5644294"/>
            <a:ext cx="162609" cy="1259176"/>
          </a:xfrm>
          <a:prstGeom prst="rect">
            <a:avLst/>
          </a:prstGeom>
          <a:noFill/>
          <a:ln>
            <a:noFill/>
          </a:ln>
        </p:spPr>
      </p:pic>
      <p:pic>
        <p:nvPicPr>
          <p:cNvPr id="604" name="Google Shape;604;p59"/>
          <p:cNvPicPr preferRelativeResize="0"/>
          <p:nvPr/>
        </p:nvPicPr>
        <p:blipFill rotWithShape="1">
          <a:blip r:embed="rId7">
            <a:alphaModFix/>
          </a:blip>
          <a:srcRect b="0" l="0" r="0" t="0"/>
          <a:stretch/>
        </p:blipFill>
        <p:spPr>
          <a:xfrm>
            <a:off x="11475883" y="2663001"/>
            <a:ext cx="749376" cy="765925"/>
          </a:xfrm>
          <a:prstGeom prst="rect">
            <a:avLst/>
          </a:prstGeom>
          <a:noFill/>
          <a:ln>
            <a:noFill/>
          </a:ln>
        </p:spPr>
      </p:pic>
      <p:pic>
        <p:nvPicPr>
          <p:cNvPr id="605" name="Google Shape;605;p59"/>
          <p:cNvPicPr preferRelativeResize="0"/>
          <p:nvPr/>
        </p:nvPicPr>
        <p:blipFill rotWithShape="1">
          <a:blip r:embed="rId7">
            <a:alphaModFix/>
          </a:blip>
          <a:srcRect b="0" l="0" r="0" t="0"/>
          <a:stretch/>
        </p:blipFill>
        <p:spPr>
          <a:xfrm>
            <a:off x="8272725" y="2270137"/>
            <a:ext cx="342891" cy="350466"/>
          </a:xfrm>
          <a:prstGeom prst="rect">
            <a:avLst/>
          </a:prstGeom>
          <a:noFill/>
          <a:ln>
            <a:noFill/>
          </a:ln>
        </p:spPr>
      </p:pic>
      <p:pic>
        <p:nvPicPr>
          <p:cNvPr id="606" name="Google Shape;606;p59"/>
          <p:cNvPicPr preferRelativeResize="0"/>
          <p:nvPr/>
        </p:nvPicPr>
        <p:blipFill rotWithShape="1">
          <a:blip r:embed="rId7">
            <a:alphaModFix/>
          </a:blip>
          <a:srcRect b="0" l="0" r="0" t="0"/>
          <a:stretch/>
        </p:blipFill>
        <p:spPr>
          <a:xfrm>
            <a:off x="6776300" y="4591750"/>
            <a:ext cx="264174" cy="270010"/>
          </a:xfrm>
          <a:prstGeom prst="rect">
            <a:avLst/>
          </a:prstGeom>
          <a:noFill/>
          <a:ln>
            <a:noFill/>
          </a:ln>
        </p:spPr>
      </p:pic>
      <p:pic>
        <p:nvPicPr>
          <p:cNvPr id="607" name="Google Shape;607;p59"/>
          <p:cNvPicPr preferRelativeResize="0"/>
          <p:nvPr/>
        </p:nvPicPr>
        <p:blipFill rotWithShape="1">
          <a:blip r:embed="rId7">
            <a:alphaModFix/>
          </a:blip>
          <a:srcRect b="0" l="0" r="0" t="0"/>
          <a:stretch/>
        </p:blipFill>
        <p:spPr>
          <a:xfrm>
            <a:off x="-247150" y="659330"/>
            <a:ext cx="903820" cy="923784"/>
          </a:xfrm>
          <a:prstGeom prst="rect">
            <a:avLst/>
          </a:prstGeom>
          <a:noFill/>
          <a:ln>
            <a:noFill/>
          </a:ln>
        </p:spPr>
      </p:pic>
      <p:sp>
        <p:nvSpPr>
          <p:cNvPr id="608" name="Google Shape;608;p5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609" name="Google Shape;609;p5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0" name="Google Shape;610;p5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1" name="Google Shape;611;p5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12" name="Google Shape;612;p5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3" name="Google Shape;613;p5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4" name="Google Shape;614;p5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15" name="Google Shape;615;p5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6" name="Google Shape;616;p5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grpSp>
        <p:nvGrpSpPr>
          <p:cNvPr id="617" name="Google Shape;617;p59"/>
          <p:cNvGrpSpPr/>
          <p:nvPr/>
        </p:nvGrpSpPr>
        <p:grpSpPr>
          <a:xfrm>
            <a:off x="4007450" y="659319"/>
            <a:ext cx="4117660" cy="4074175"/>
            <a:chOff x="4015975" y="1146769"/>
            <a:chExt cx="4117660" cy="4074175"/>
          </a:xfrm>
        </p:grpSpPr>
        <p:pic>
          <p:nvPicPr>
            <p:cNvPr id="618" name="Google Shape;618;p59"/>
            <p:cNvPicPr preferRelativeResize="0"/>
            <p:nvPr/>
          </p:nvPicPr>
          <p:blipFill rotWithShape="1">
            <a:blip r:embed="rId8">
              <a:alphaModFix/>
            </a:blip>
            <a:srcRect b="0" l="0" r="0" t="0"/>
            <a:stretch/>
          </p:blipFill>
          <p:spPr>
            <a:xfrm>
              <a:off x="4015975" y="2249863"/>
              <a:ext cx="611330" cy="477737"/>
            </a:xfrm>
            <a:prstGeom prst="rect">
              <a:avLst/>
            </a:prstGeom>
            <a:noFill/>
            <a:ln>
              <a:noFill/>
            </a:ln>
          </p:spPr>
        </p:pic>
        <p:pic>
          <p:nvPicPr>
            <p:cNvPr id="619" name="Google Shape;619;p59"/>
            <p:cNvPicPr preferRelativeResize="0"/>
            <p:nvPr/>
          </p:nvPicPr>
          <p:blipFill rotWithShape="1">
            <a:blip r:embed="rId9">
              <a:alphaModFix/>
            </a:blip>
            <a:srcRect b="0" l="0" r="0" t="0"/>
            <a:stretch/>
          </p:blipFill>
          <p:spPr>
            <a:xfrm>
              <a:off x="7522305" y="4609615"/>
              <a:ext cx="611330" cy="611329"/>
            </a:xfrm>
            <a:prstGeom prst="rect">
              <a:avLst/>
            </a:prstGeom>
            <a:noFill/>
            <a:ln>
              <a:noFill/>
            </a:ln>
          </p:spPr>
        </p:pic>
        <p:pic>
          <p:nvPicPr>
            <p:cNvPr id="620" name="Google Shape;620;p59"/>
            <p:cNvPicPr preferRelativeResize="0"/>
            <p:nvPr/>
          </p:nvPicPr>
          <p:blipFill rotWithShape="1">
            <a:blip r:embed="rId10">
              <a:alphaModFix/>
            </a:blip>
            <a:srcRect b="23786" l="8178" r="9696" t="21323"/>
            <a:stretch/>
          </p:blipFill>
          <p:spPr>
            <a:xfrm>
              <a:off x="4677018" y="1146769"/>
              <a:ext cx="2333169" cy="520050"/>
            </a:xfrm>
            <a:prstGeom prst="rect">
              <a:avLst/>
            </a:prstGeom>
            <a:noFill/>
            <a:ln>
              <a:noFill/>
            </a:ln>
          </p:spPr>
        </p:pic>
        <p:pic>
          <p:nvPicPr>
            <p:cNvPr id="621" name="Google Shape;621;p59"/>
            <p:cNvPicPr preferRelativeResize="0"/>
            <p:nvPr/>
          </p:nvPicPr>
          <p:blipFill rotWithShape="1">
            <a:blip r:embed="rId11">
              <a:alphaModFix/>
            </a:blip>
            <a:srcRect b="0" l="13007" r="13770" t="0"/>
            <a:stretch/>
          </p:blipFill>
          <p:spPr>
            <a:xfrm>
              <a:off x="4409598" y="2547120"/>
              <a:ext cx="3315051" cy="2376836"/>
            </a:xfrm>
            <a:prstGeom prst="rect">
              <a:avLst/>
            </a:prstGeom>
            <a:noFill/>
            <a:ln>
              <a:noFill/>
            </a:ln>
          </p:spPr>
        </p:pic>
      </p:grpSp>
      <p:sp>
        <p:nvSpPr>
          <p:cNvPr id="622" name="Google Shape;622;p59"/>
          <p:cNvSpPr txBox="1"/>
          <p:nvPr/>
        </p:nvSpPr>
        <p:spPr>
          <a:xfrm>
            <a:off x="4450038" y="5993450"/>
            <a:ext cx="3247200" cy="349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lang="es-ES" sz="1700">
                <a:solidFill>
                  <a:schemeClr val="lt1"/>
                </a:solidFill>
                <a:uFill>
                  <a:noFill/>
                </a:uFill>
                <a:latin typeface="Montserrat"/>
                <a:ea typeface="Montserrat"/>
                <a:cs typeface="Montserrat"/>
                <a:sym typeface="Montserrat"/>
                <a:hlinkClick r:id="rId12">
                  <a:extLst>
                    <a:ext uri="{A12FA001-AC4F-418D-AE19-62706E023703}">
                      <ahyp:hlinkClr val="tx"/>
                    </a:ext>
                  </a:extLst>
                </a:hlinkClick>
              </a:rPr>
              <a:t>immune.institute</a:t>
            </a:r>
            <a:endParaRPr b="1" i="0" sz="1700" u="none" cap="none" strike="noStrike">
              <a:solidFill>
                <a:schemeClr val="lt1"/>
              </a:solidFill>
              <a:latin typeface="Montserrat"/>
              <a:ea typeface="Montserrat"/>
              <a:cs typeface="Montserrat"/>
              <a:sym typeface="Montserrat"/>
            </a:endParaRPr>
          </a:p>
        </p:txBody>
      </p:sp>
      <p:grpSp>
        <p:nvGrpSpPr>
          <p:cNvPr id="623" name="Google Shape;623;p59"/>
          <p:cNvGrpSpPr/>
          <p:nvPr/>
        </p:nvGrpSpPr>
        <p:grpSpPr>
          <a:xfrm>
            <a:off x="3896903" y="5683525"/>
            <a:ext cx="4398193" cy="747400"/>
            <a:chOff x="3874540" y="5794350"/>
            <a:chExt cx="4398193" cy="747400"/>
          </a:xfrm>
        </p:grpSpPr>
        <p:pic>
          <p:nvPicPr>
            <p:cNvPr id="624" name="Google Shape;624;p59"/>
            <p:cNvPicPr preferRelativeResize="0"/>
            <p:nvPr/>
          </p:nvPicPr>
          <p:blipFill rotWithShape="1">
            <a:blip r:embed="rId8">
              <a:alphaModFix amt="50000"/>
            </a:blip>
            <a:srcRect b="0" l="0" r="0" t="0"/>
            <a:stretch/>
          </p:blipFill>
          <p:spPr>
            <a:xfrm>
              <a:off x="3874540" y="5794350"/>
              <a:ext cx="349166" cy="349166"/>
            </a:xfrm>
            <a:prstGeom prst="rect">
              <a:avLst/>
            </a:prstGeom>
            <a:noFill/>
            <a:ln>
              <a:noFill/>
            </a:ln>
          </p:spPr>
        </p:pic>
        <p:pic>
          <p:nvPicPr>
            <p:cNvPr id="625" name="Google Shape;625;p59"/>
            <p:cNvPicPr preferRelativeResize="0"/>
            <p:nvPr/>
          </p:nvPicPr>
          <p:blipFill rotWithShape="1">
            <a:blip r:embed="rId8">
              <a:alphaModFix amt="50000"/>
            </a:blip>
            <a:srcRect b="0" l="0" r="0" t="0"/>
            <a:stretch/>
          </p:blipFill>
          <p:spPr>
            <a:xfrm rot="10800000">
              <a:off x="7923567" y="6192584"/>
              <a:ext cx="349166" cy="349166"/>
            </a:xfrm>
            <a:prstGeom prst="rect">
              <a:avLst/>
            </a:prstGeom>
            <a:noFill/>
            <a:ln>
              <a:noFill/>
            </a:ln>
          </p:spPr>
        </p:pic>
      </p:grpSp>
      <p:sp>
        <p:nvSpPr>
          <p:cNvPr id="626" name="Google Shape;626;p59"/>
          <p:cNvSpPr txBox="1"/>
          <p:nvPr/>
        </p:nvSpPr>
        <p:spPr>
          <a:xfrm>
            <a:off x="5023463" y="5566613"/>
            <a:ext cx="250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700">
                <a:solidFill>
                  <a:schemeClr val="lt1"/>
                </a:solidFill>
                <a:uFill>
                  <a:noFill/>
                </a:uFill>
                <a:latin typeface="Montserrat"/>
                <a:ea typeface="Montserrat"/>
                <a:cs typeface="Montserrat"/>
                <a:sym typeface="Montserrat"/>
                <a:hlinkClick r:id="rId13">
                  <a:extLst>
                    <a:ext uri="{A12FA001-AC4F-418D-AE19-62706E023703}">
                      <ahyp:hlinkClr val="tx"/>
                    </a:ext>
                  </a:extLst>
                </a:hlinkClick>
              </a:rPr>
              <a:t>bit.ly/Sentiment_G2</a:t>
            </a:r>
            <a:endParaRPr/>
          </a:p>
        </p:txBody>
      </p:sp>
      <p:pic>
        <p:nvPicPr>
          <p:cNvPr id="627" name="Google Shape;627;p59"/>
          <p:cNvPicPr preferRelativeResize="0"/>
          <p:nvPr/>
        </p:nvPicPr>
        <p:blipFill>
          <a:blip r:embed="rId14">
            <a:alphaModFix/>
          </a:blip>
          <a:stretch>
            <a:fillRect/>
          </a:stretch>
        </p:blipFill>
        <p:spPr>
          <a:xfrm>
            <a:off x="4759288" y="5657729"/>
            <a:ext cx="264175" cy="264191"/>
          </a:xfrm>
          <a:prstGeom prst="rect">
            <a:avLst/>
          </a:prstGeom>
          <a:noFill/>
          <a:ln>
            <a:noFill/>
          </a:ln>
        </p:spPr>
      </p:pic>
      <p:pic>
        <p:nvPicPr>
          <p:cNvPr id="628" name="Google Shape;628;p59"/>
          <p:cNvPicPr preferRelativeResize="0"/>
          <p:nvPr/>
        </p:nvPicPr>
        <p:blipFill>
          <a:blip r:embed="rId15">
            <a:alphaModFix/>
          </a:blip>
          <a:stretch>
            <a:fillRect/>
          </a:stretch>
        </p:blipFill>
        <p:spPr>
          <a:xfrm>
            <a:off x="4712124" y="5988800"/>
            <a:ext cx="358500" cy="35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sp>
        <p:nvSpPr>
          <p:cNvPr id="200" name="Google Shape;200;p4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01" name="Google Shape;201;p4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2" name="Google Shape;202;p4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3" name="Google Shape;203;p4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4" name="Google Shape;204;p4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5" name="Google Shape;205;p4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6" name="Google Shape;206;p4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7" name="Google Shape;207;p4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8" name="Google Shape;208;p4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descr="Google Shape;200;p30" id="209" name="Google Shape;209;p46"/>
          <p:cNvSpPr txBox="1"/>
          <p:nvPr/>
        </p:nvSpPr>
        <p:spPr>
          <a:xfrm>
            <a:off x="1589988" y="844105"/>
            <a:ext cx="186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444B"/>
              </a:buClr>
              <a:buSzPts val="2800"/>
              <a:buFont typeface="Montserrat"/>
              <a:buNone/>
            </a:pPr>
            <a:r>
              <a:rPr b="0" i="0" lang="es-ES" sz="2800" u="none" cap="none" strike="noStrike">
                <a:solidFill>
                  <a:srgbClr val="33D9BE"/>
                </a:solidFill>
                <a:latin typeface="Oswald Medium"/>
                <a:ea typeface="Oswald Medium"/>
                <a:cs typeface="Oswald Medium"/>
                <a:sym typeface="Oswald Medium"/>
              </a:rPr>
              <a:t>&gt;</a:t>
            </a:r>
            <a:r>
              <a:rPr b="0" i="0" lang="es-ES" sz="2800" u="none" cap="none" strike="noStrike">
                <a:solidFill>
                  <a:srgbClr val="004048"/>
                </a:solidFill>
                <a:latin typeface="Oswald Medium"/>
                <a:ea typeface="Oswald Medium"/>
                <a:cs typeface="Oswald Medium"/>
                <a:sym typeface="Oswald Medium"/>
              </a:rPr>
              <a:t>OUTLINE</a:t>
            </a:r>
            <a:r>
              <a:rPr b="0" i="0" lang="es-ES" sz="2800" u="none" cap="none" strike="noStrike">
                <a:solidFill>
                  <a:srgbClr val="33D9BE"/>
                </a:solidFill>
                <a:latin typeface="Oswald Medium"/>
                <a:ea typeface="Oswald Medium"/>
                <a:cs typeface="Oswald Medium"/>
                <a:sym typeface="Oswald Medium"/>
              </a:rPr>
              <a:t>_</a:t>
            </a:r>
            <a:endParaRPr b="0" i="0" sz="2800" u="none" cap="none" strike="noStrike">
              <a:solidFill>
                <a:srgbClr val="23444B"/>
              </a:solidFill>
              <a:latin typeface="Oswald Medium"/>
              <a:ea typeface="Oswald Medium"/>
              <a:cs typeface="Oswald Medium"/>
              <a:sym typeface="Oswald Medium"/>
            </a:endParaRPr>
          </a:p>
        </p:txBody>
      </p:sp>
      <p:sp>
        <p:nvSpPr>
          <p:cNvPr id="210" name="Google Shape;210;p4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11" name="Google Shape;211;p46"/>
          <p:cNvPicPr preferRelativeResize="0"/>
          <p:nvPr/>
        </p:nvPicPr>
        <p:blipFill rotWithShape="1">
          <a:blip r:embed="rId3">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12" name="Google Shape;212;p46"/>
          <p:cNvPicPr preferRelativeResize="0"/>
          <p:nvPr/>
        </p:nvPicPr>
        <p:blipFill rotWithShape="1">
          <a:blip r:embed="rId4">
            <a:alphaModFix/>
          </a:blip>
          <a:srcRect b="0" l="0" r="0" t="0"/>
          <a:stretch/>
        </p:blipFill>
        <p:spPr>
          <a:xfrm>
            <a:off x="15124" y="0"/>
            <a:ext cx="873540" cy="6858000"/>
          </a:xfrm>
          <a:prstGeom prst="rect">
            <a:avLst/>
          </a:prstGeom>
          <a:noFill/>
          <a:ln>
            <a:noFill/>
          </a:ln>
        </p:spPr>
      </p:pic>
      <p:grpSp>
        <p:nvGrpSpPr>
          <p:cNvPr id="213" name="Google Shape;213;p46"/>
          <p:cNvGrpSpPr/>
          <p:nvPr/>
        </p:nvGrpSpPr>
        <p:grpSpPr>
          <a:xfrm>
            <a:off x="4145536" y="940030"/>
            <a:ext cx="4959000" cy="5417344"/>
            <a:chOff x="0" y="661"/>
            <a:chExt cx="4959000" cy="5417344"/>
          </a:xfrm>
        </p:grpSpPr>
        <p:cxnSp>
          <p:nvCxnSpPr>
            <p:cNvPr id="214" name="Google Shape;214;p46"/>
            <p:cNvCxnSpPr/>
            <p:nvPr/>
          </p:nvCxnSpPr>
          <p:spPr>
            <a:xfrm>
              <a:off x="0" y="661"/>
              <a:ext cx="4959000" cy="0"/>
            </a:xfrm>
            <a:prstGeom prst="straightConnector1">
              <a:avLst/>
            </a:prstGeom>
            <a:solidFill>
              <a:srgbClr val="008896"/>
            </a:solidFill>
            <a:ln cap="flat" cmpd="sng" w="25400">
              <a:solidFill>
                <a:srgbClr val="008896"/>
              </a:solidFill>
              <a:prstDash val="solid"/>
              <a:round/>
              <a:headEnd len="sm" w="sm" type="none"/>
              <a:tailEnd len="sm" w="sm" type="none"/>
            </a:ln>
          </p:spPr>
        </p:cxnSp>
        <p:sp>
          <p:nvSpPr>
            <p:cNvPr id="215" name="Google Shape;215;p46"/>
            <p:cNvSpPr/>
            <p:nvPr/>
          </p:nvSpPr>
          <p:spPr>
            <a:xfrm>
              <a:off x="0" y="661"/>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6"/>
            <p:cNvSpPr txBox="1"/>
            <p:nvPr/>
          </p:nvSpPr>
          <p:spPr>
            <a:xfrm>
              <a:off x="0" y="661"/>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1. La clave del éxito</a:t>
              </a:r>
              <a:endParaRPr b="0" i="0" sz="1400" u="none" cap="none" strike="noStrike">
                <a:solidFill>
                  <a:srgbClr val="000000"/>
                </a:solidFill>
                <a:latin typeface="Arial"/>
                <a:ea typeface="Arial"/>
                <a:cs typeface="Arial"/>
                <a:sym typeface="Arial"/>
              </a:endParaRPr>
            </a:p>
          </p:txBody>
        </p:sp>
        <p:cxnSp>
          <p:nvCxnSpPr>
            <p:cNvPr id="217" name="Google Shape;217;p46"/>
            <p:cNvCxnSpPr/>
            <p:nvPr/>
          </p:nvCxnSpPr>
          <p:spPr>
            <a:xfrm>
              <a:off x="0" y="774567"/>
              <a:ext cx="4959000" cy="0"/>
            </a:xfrm>
            <a:prstGeom prst="straightConnector1">
              <a:avLst/>
            </a:prstGeom>
            <a:solidFill>
              <a:srgbClr val="099AAC"/>
            </a:solidFill>
            <a:ln cap="flat" cmpd="sng" w="25400">
              <a:solidFill>
                <a:srgbClr val="099AAC"/>
              </a:solidFill>
              <a:prstDash val="solid"/>
              <a:round/>
              <a:headEnd len="sm" w="sm" type="none"/>
              <a:tailEnd len="sm" w="sm" type="none"/>
            </a:ln>
          </p:spPr>
        </p:cxnSp>
        <p:sp>
          <p:nvSpPr>
            <p:cNvPr id="218" name="Google Shape;218;p46"/>
            <p:cNvSpPr/>
            <p:nvPr/>
          </p:nvSpPr>
          <p:spPr>
            <a:xfrm>
              <a:off x="0" y="774567"/>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6"/>
            <p:cNvSpPr txBox="1"/>
            <p:nvPr/>
          </p:nvSpPr>
          <p:spPr>
            <a:xfrm>
              <a:off x="0" y="774567"/>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2. La importancia de los sentimientos</a:t>
              </a:r>
              <a:endParaRPr b="0" i="0" sz="1400" u="none" cap="none" strike="noStrike">
                <a:solidFill>
                  <a:srgbClr val="000000"/>
                </a:solidFill>
                <a:latin typeface="Arial"/>
                <a:ea typeface="Arial"/>
                <a:cs typeface="Arial"/>
                <a:sym typeface="Arial"/>
              </a:endParaRPr>
            </a:p>
          </p:txBody>
        </p:sp>
        <p:cxnSp>
          <p:nvCxnSpPr>
            <p:cNvPr id="220" name="Google Shape;220;p46"/>
            <p:cNvCxnSpPr/>
            <p:nvPr/>
          </p:nvCxnSpPr>
          <p:spPr>
            <a:xfrm>
              <a:off x="0" y="1548474"/>
              <a:ext cx="4959000" cy="0"/>
            </a:xfrm>
            <a:prstGeom prst="straightConnector1">
              <a:avLst/>
            </a:prstGeom>
            <a:solidFill>
              <a:srgbClr val="18A9BE"/>
            </a:solidFill>
            <a:ln cap="flat" cmpd="sng" w="25400">
              <a:solidFill>
                <a:srgbClr val="18A9BE"/>
              </a:solidFill>
              <a:prstDash val="solid"/>
              <a:round/>
              <a:headEnd len="sm" w="sm" type="none"/>
              <a:tailEnd len="sm" w="sm" type="none"/>
            </a:ln>
          </p:spPr>
        </p:cxnSp>
        <p:sp>
          <p:nvSpPr>
            <p:cNvPr id="221" name="Google Shape;221;p46"/>
            <p:cNvSpPr/>
            <p:nvPr/>
          </p:nvSpPr>
          <p:spPr>
            <a:xfrm>
              <a:off x="0" y="1548474"/>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6"/>
            <p:cNvSpPr txBox="1"/>
            <p:nvPr/>
          </p:nvSpPr>
          <p:spPr>
            <a:xfrm>
              <a:off x="0" y="1548474"/>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3. SentimentFlow</a:t>
              </a:r>
              <a:endParaRPr b="0" i="0" sz="2200" u="none" cap="none" strike="noStrike">
                <a:solidFill>
                  <a:srgbClr val="000000"/>
                </a:solidFill>
                <a:latin typeface="Arial"/>
                <a:ea typeface="Arial"/>
                <a:cs typeface="Arial"/>
                <a:sym typeface="Arial"/>
              </a:endParaRPr>
            </a:p>
          </p:txBody>
        </p:sp>
        <p:cxnSp>
          <p:nvCxnSpPr>
            <p:cNvPr id="223" name="Google Shape;223;p46"/>
            <p:cNvCxnSpPr/>
            <p:nvPr/>
          </p:nvCxnSpPr>
          <p:spPr>
            <a:xfrm>
              <a:off x="0" y="2322380"/>
              <a:ext cx="4959000" cy="0"/>
            </a:xfrm>
            <a:prstGeom prst="straightConnector1">
              <a:avLst/>
            </a:prstGeom>
            <a:solidFill>
              <a:srgbClr val="29B6CD"/>
            </a:solidFill>
            <a:ln cap="flat" cmpd="sng" w="25400">
              <a:solidFill>
                <a:srgbClr val="29B6CD"/>
              </a:solidFill>
              <a:prstDash val="solid"/>
              <a:round/>
              <a:headEnd len="sm" w="sm" type="none"/>
              <a:tailEnd len="sm" w="sm" type="none"/>
            </a:ln>
          </p:spPr>
        </p:cxnSp>
        <p:sp>
          <p:nvSpPr>
            <p:cNvPr id="224" name="Google Shape;224;p46"/>
            <p:cNvSpPr/>
            <p:nvPr/>
          </p:nvSpPr>
          <p:spPr>
            <a:xfrm>
              <a:off x="0" y="2322380"/>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txBox="1"/>
            <p:nvPr/>
          </p:nvSpPr>
          <p:spPr>
            <a:xfrm>
              <a:off x="0" y="2322380"/>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4. Analizando emociones</a:t>
              </a:r>
              <a:endParaRPr b="0" i="0" sz="1400" u="none" cap="none" strike="noStrike">
                <a:solidFill>
                  <a:srgbClr val="000000"/>
                </a:solidFill>
                <a:latin typeface="Arial"/>
                <a:ea typeface="Arial"/>
                <a:cs typeface="Arial"/>
                <a:sym typeface="Arial"/>
              </a:endParaRPr>
            </a:p>
          </p:txBody>
        </p:sp>
        <p:cxnSp>
          <p:nvCxnSpPr>
            <p:cNvPr id="226" name="Google Shape;226;p46"/>
            <p:cNvCxnSpPr/>
            <p:nvPr/>
          </p:nvCxnSpPr>
          <p:spPr>
            <a:xfrm>
              <a:off x="0" y="3096286"/>
              <a:ext cx="4959000" cy="0"/>
            </a:xfrm>
            <a:prstGeom prst="straightConnector1">
              <a:avLst/>
            </a:prstGeom>
            <a:solidFill>
              <a:srgbClr val="4DB8CA"/>
            </a:solidFill>
            <a:ln cap="flat" cmpd="sng" w="25400">
              <a:solidFill>
                <a:srgbClr val="4DB8CA"/>
              </a:solidFill>
              <a:prstDash val="solid"/>
              <a:round/>
              <a:headEnd len="sm" w="sm" type="none"/>
              <a:tailEnd len="sm" w="sm" type="none"/>
            </a:ln>
          </p:spPr>
        </p:cxnSp>
        <p:sp>
          <p:nvSpPr>
            <p:cNvPr id="227" name="Google Shape;227;p46"/>
            <p:cNvSpPr/>
            <p:nvPr/>
          </p:nvSpPr>
          <p:spPr>
            <a:xfrm>
              <a:off x="0" y="3096286"/>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6"/>
            <p:cNvSpPr txBox="1"/>
            <p:nvPr/>
          </p:nvSpPr>
          <p:spPr>
            <a:xfrm>
              <a:off x="0" y="3096286"/>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5. Descifrando</a:t>
              </a:r>
              <a:endParaRPr b="0" i="0" sz="1400" u="none" cap="none" strike="noStrike">
                <a:solidFill>
                  <a:srgbClr val="000000"/>
                </a:solidFill>
                <a:latin typeface="Arial"/>
                <a:ea typeface="Arial"/>
                <a:cs typeface="Arial"/>
                <a:sym typeface="Arial"/>
              </a:endParaRPr>
            </a:p>
          </p:txBody>
        </p:sp>
        <p:cxnSp>
          <p:nvCxnSpPr>
            <p:cNvPr id="229" name="Google Shape;229;p46"/>
            <p:cNvCxnSpPr/>
            <p:nvPr/>
          </p:nvCxnSpPr>
          <p:spPr>
            <a:xfrm>
              <a:off x="0" y="3870192"/>
              <a:ext cx="4959000" cy="0"/>
            </a:xfrm>
            <a:prstGeom prst="straightConnector1">
              <a:avLst/>
            </a:prstGeom>
            <a:solidFill>
              <a:srgbClr val="72B8C6"/>
            </a:solidFill>
            <a:ln cap="flat" cmpd="sng" w="25400">
              <a:solidFill>
                <a:srgbClr val="72B8C6"/>
              </a:solidFill>
              <a:prstDash val="solid"/>
              <a:round/>
              <a:headEnd len="sm" w="sm" type="none"/>
              <a:tailEnd len="sm" w="sm" type="none"/>
            </a:ln>
          </p:spPr>
        </p:cxnSp>
        <p:sp>
          <p:nvSpPr>
            <p:cNvPr id="230" name="Google Shape;230;p46"/>
            <p:cNvSpPr/>
            <p:nvPr/>
          </p:nvSpPr>
          <p:spPr>
            <a:xfrm>
              <a:off x="0" y="3870192"/>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6"/>
            <p:cNvSpPr txBox="1"/>
            <p:nvPr/>
          </p:nvSpPr>
          <p:spPr>
            <a:xfrm>
              <a:off x="0" y="3870192"/>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6. Visualizando</a:t>
              </a:r>
              <a:endParaRPr b="0" i="0" sz="2200" u="none" cap="none" strike="noStrike">
                <a:solidFill>
                  <a:srgbClr val="000000"/>
                </a:solidFill>
                <a:latin typeface="Arial"/>
                <a:ea typeface="Arial"/>
                <a:cs typeface="Arial"/>
                <a:sym typeface="Arial"/>
              </a:endParaRPr>
            </a:p>
          </p:txBody>
        </p:sp>
        <p:cxnSp>
          <p:nvCxnSpPr>
            <p:cNvPr id="232" name="Google Shape;232;p46"/>
            <p:cNvCxnSpPr/>
            <p:nvPr/>
          </p:nvCxnSpPr>
          <p:spPr>
            <a:xfrm>
              <a:off x="0" y="4644099"/>
              <a:ext cx="4959000" cy="0"/>
            </a:xfrm>
            <a:prstGeom prst="straightConnector1">
              <a:avLst/>
            </a:prstGeom>
            <a:solidFill>
              <a:srgbClr val="93BEC6"/>
            </a:solidFill>
            <a:ln cap="flat" cmpd="sng" w="25400">
              <a:solidFill>
                <a:srgbClr val="93BEC6"/>
              </a:solidFill>
              <a:prstDash val="solid"/>
              <a:round/>
              <a:headEnd len="sm" w="sm" type="none"/>
              <a:tailEnd len="sm" w="sm" type="none"/>
            </a:ln>
          </p:spPr>
        </p:cxnSp>
        <p:sp>
          <p:nvSpPr>
            <p:cNvPr id="233" name="Google Shape;233;p46"/>
            <p:cNvSpPr/>
            <p:nvPr/>
          </p:nvSpPr>
          <p:spPr>
            <a:xfrm>
              <a:off x="0" y="4644099"/>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6"/>
            <p:cNvSpPr txBox="1"/>
            <p:nvPr/>
          </p:nvSpPr>
          <p:spPr>
            <a:xfrm>
              <a:off x="0" y="4644099"/>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7. ¡Eureka!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4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40" name="Google Shape;240;p4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1" name="Google Shape;241;p4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2" name="Google Shape;242;p4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3" name="Google Shape;243;p4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4" name="Google Shape;244;p4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5" name="Google Shape;245;p4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6" name="Google Shape;246;p4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7" name="Google Shape;247;p4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48" name="Google Shape;248;p4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249" name="Google Shape;249;p47"/>
          <p:cNvSpPr/>
          <p:nvPr/>
        </p:nvSpPr>
        <p:spPr>
          <a:xfrm>
            <a:off x="1897725" y="2378405"/>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0" name="Google Shape;250;p47"/>
          <p:cNvSpPr/>
          <p:nvPr/>
        </p:nvSpPr>
        <p:spPr>
          <a:xfrm>
            <a:off x="17579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7"/>
          <p:cNvSpPr txBox="1"/>
          <p:nvPr/>
        </p:nvSpPr>
        <p:spPr>
          <a:xfrm>
            <a:off x="1916838" y="2839963"/>
            <a:ext cx="2869800" cy="1763400"/>
          </a:xfrm>
          <a:prstGeom prst="rect">
            <a:avLst/>
          </a:prstGeom>
          <a:noFill/>
          <a:ln>
            <a:noFill/>
          </a:ln>
        </p:spPr>
        <p:txBody>
          <a:bodyPr anchorCtr="0" anchor="ctr" bIns="162525" lIns="162525" spcFirstLastPara="1" rIns="162525" wrap="square" tIns="162525">
            <a:noAutofit/>
          </a:bodyPr>
          <a:lstStyle/>
          <a:p>
            <a:pPr indent="0" lvl="0" marL="0" marR="0" rtl="0" algn="just">
              <a:lnSpc>
                <a:spcPct val="115000"/>
              </a:lnSpc>
              <a:spcBef>
                <a:spcPts val="0"/>
              </a:spcBef>
              <a:spcAft>
                <a:spcPts val="0"/>
              </a:spcAft>
              <a:buClr>
                <a:srgbClr val="000000"/>
              </a:buClr>
              <a:buSzPts val="1100"/>
              <a:buFont typeface="Arial"/>
              <a:buNone/>
            </a:pPr>
            <a:r>
              <a:rPr b="0" i="0" lang="es-ES" sz="1100" u="none" cap="none" strike="noStrike">
                <a:solidFill>
                  <a:srgbClr val="374151"/>
                </a:solidFill>
                <a:latin typeface="Arial"/>
                <a:ea typeface="Arial"/>
                <a:cs typeface="Arial"/>
                <a:sym typeface="Arial"/>
              </a:rPr>
              <a:t>La capacidad de entender o interpretar las emociones humanas en un mundo digitalizado se ha vuelto esencial para el éxito de las empresas y organizaciones. El lograrlo significa estar un paso delante de nuestra competencia, ya que se logra una mejor experiencia y confort en el usuario o cliente.</a:t>
            </a:r>
            <a:endParaRPr b="0" i="0" sz="1100" u="none" cap="none" strike="noStrike">
              <a:solidFill>
                <a:srgbClr val="3E3E3E"/>
              </a:solidFill>
              <a:latin typeface="Arial"/>
              <a:ea typeface="Arial"/>
              <a:cs typeface="Arial"/>
              <a:sym typeface="Arial"/>
            </a:endParaRPr>
          </a:p>
        </p:txBody>
      </p:sp>
      <p:sp>
        <p:nvSpPr>
          <p:cNvPr id="252" name="Google Shape;252;p47"/>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7"/>
          <p:cNvSpPr txBox="1"/>
          <p:nvPr/>
        </p:nvSpPr>
        <p:spPr>
          <a:xfrm>
            <a:off x="2289075" y="2453475"/>
            <a:ext cx="20364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&lt;Confort&gt;</a:t>
            </a:r>
            <a:endParaRPr b="0" i="0" sz="1700" u="none" cap="none" strike="noStrike">
              <a:solidFill>
                <a:srgbClr val="FFFFFF"/>
              </a:solidFill>
              <a:latin typeface="Montserrat"/>
              <a:ea typeface="Montserrat"/>
              <a:cs typeface="Montserrat"/>
              <a:sym typeface="Montserrat"/>
            </a:endParaRPr>
          </a:p>
        </p:txBody>
      </p:sp>
      <p:sp>
        <p:nvSpPr>
          <p:cNvPr id="254" name="Google Shape;254;p47"/>
          <p:cNvSpPr/>
          <p:nvPr/>
        </p:nvSpPr>
        <p:spPr>
          <a:xfrm>
            <a:off x="50650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7"/>
          <p:cNvSpPr txBox="1"/>
          <p:nvPr/>
        </p:nvSpPr>
        <p:spPr>
          <a:xfrm>
            <a:off x="5184890" y="2699275"/>
            <a:ext cx="2908859" cy="1763400"/>
          </a:xfrm>
          <a:prstGeom prst="rect">
            <a:avLst/>
          </a:prstGeom>
          <a:noFill/>
          <a:ln>
            <a:noFill/>
          </a:ln>
        </p:spPr>
        <p:txBody>
          <a:bodyPr anchorCtr="0" anchor="t" bIns="162525" lIns="162525" spcFirstLastPara="1" rIns="162525" wrap="square" tIns="162525">
            <a:noAutofit/>
          </a:bodyPr>
          <a:lstStyle/>
          <a:p>
            <a:pPr indent="0" lvl="0" marL="0" marR="0" rtl="0" algn="just">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Arial"/>
                <a:ea typeface="Arial"/>
                <a:cs typeface="Arial"/>
                <a:sym typeface="Arial"/>
              </a:rPr>
              <a:t>&gt; OBJETIVO 1:</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Desarrollar un modelo capaz de analizar las reseñas (expresadas en texto) y clasificarlas en positivas, neutrales y negativas.</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2:</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Identificar el top 5 de las emociones.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3:</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Ayuda en la toma de decisiones (basadas en la retroalimentación del público). </a:t>
            </a:r>
            <a:endParaRPr b="0" i="0" sz="1000" u="none" cap="none" strike="noStrike">
              <a:solidFill>
                <a:srgbClr val="3E3E3E"/>
              </a:solidFill>
              <a:latin typeface="Arial"/>
              <a:ea typeface="Arial"/>
              <a:cs typeface="Arial"/>
              <a:sym typeface="Arial"/>
            </a:endParaRPr>
          </a:p>
        </p:txBody>
      </p:sp>
      <p:sp>
        <p:nvSpPr>
          <p:cNvPr id="256" name="Google Shape;256;p47"/>
          <p:cNvSpPr/>
          <p:nvPr/>
        </p:nvSpPr>
        <p:spPr>
          <a:xfrm>
            <a:off x="8093750" y="358097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7"/>
          <p:cNvSpPr/>
          <p:nvPr/>
        </p:nvSpPr>
        <p:spPr>
          <a:xfrm>
            <a:off x="83721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7"/>
          <p:cNvSpPr txBox="1"/>
          <p:nvPr/>
        </p:nvSpPr>
        <p:spPr>
          <a:xfrm>
            <a:off x="8545813" y="3101247"/>
            <a:ext cx="2751300" cy="1552200"/>
          </a:xfrm>
          <a:prstGeom prst="rect">
            <a:avLst/>
          </a:prstGeom>
          <a:noFill/>
          <a:ln>
            <a:noFill/>
          </a:ln>
        </p:spPr>
        <p:txBody>
          <a:bodyPr anchorCtr="0" anchor="t" bIns="162525" lIns="162525" spcFirstLastPara="1" rIns="162525" wrap="square" tIns="162525">
            <a:noAutofit/>
          </a:bodyPr>
          <a:lstStyle/>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Python (Nltk y Wordcloud)</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a:p>
            <a:pPr indent="-101600" lvl="0" marL="171450" marR="0" rtl="0" algn="l">
              <a:lnSpc>
                <a:spcPct val="115000"/>
              </a:lnSpc>
              <a:spcBef>
                <a:spcPts val="0"/>
              </a:spcBef>
              <a:spcAft>
                <a:spcPts val="0"/>
              </a:spcAft>
              <a:buClr>
                <a:schemeClr val="dk1"/>
              </a:buClr>
              <a:buSzPts val="1100"/>
              <a:buFont typeface="Arial"/>
              <a:buNone/>
            </a:pPr>
            <a:r>
              <a:t/>
            </a:r>
            <a:endParaRPr b="0" i="0" sz="1200" u="none" cap="none" strike="noStrike">
              <a:solidFill>
                <a:srgbClr val="3E3E3E"/>
              </a:solidFill>
              <a:latin typeface="Montserrat"/>
              <a:ea typeface="Montserrat"/>
              <a:cs typeface="Montserrat"/>
              <a:sym typeface="Montserrat"/>
            </a:endParaRPr>
          </a:p>
        </p:txBody>
      </p:sp>
      <p:sp>
        <p:nvSpPr>
          <p:cNvPr id="259" name="Google Shape;259;p47"/>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60" name="Google Shape;260;p47"/>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clave del éxito</a:t>
            </a:r>
            <a:endParaRPr b="0" i="0" sz="1400" u="none" cap="none" strike="noStrike">
              <a:solidFill>
                <a:srgbClr val="000000"/>
              </a:solidFill>
              <a:latin typeface="Arial"/>
              <a:ea typeface="Arial"/>
              <a:cs typeface="Arial"/>
              <a:sym typeface="Arial"/>
            </a:endParaRPr>
          </a:p>
        </p:txBody>
      </p:sp>
      <p:cxnSp>
        <p:nvCxnSpPr>
          <p:cNvPr descr="Google Shape;320;p34" id="261" name="Google Shape;261;p47"/>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62" name="Google Shape;262;p47"/>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63" name="Google Shape;263;p47"/>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64" name="Google Shape;264;p47"/>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65" name="Google Shape;265;p47"/>
          <p:cNvSpPr/>
          <p:nvPr/>
        </p:nvSpPr>
        <p:spPr>
          <a:xfrm>
            <a:off x="5204813"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66" name="Google Shape;266;p47"/>
          <p:cNvSpPr txBox="1"/>
          <p:nvPr/>
        </p:nvSpPr>
        <p:spPr>
          <a:xfrm>
            <a:off x="5272475" y="2445875"/>
            <a:ext cx="27513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&lt;Objetivos&gt;</a:t>
            </a:r>
            <a:endParaRPr b="0" i="0" sz="1700" u="none" cap="none" strike="noStrike">
              <a:solidFill>
                <a:srgbClr val="FFFFFF"/>
              </a:solidFill>
              <a:latin typeface="Montserrat"/>
              <a:ea typeface="Montserrat"/>
              <a:cs typeface="Montserrat"/>
              <a:sym typeface="Montserrat"/>
            </a:endParaRPr>
          </a:p>
        </p:txBody>
      </p:sp>
      <p:sp>
        <p:nvSpPr>
          <p:cNvPr id="267" name="Google Shape;267;p47"/>
          <p:cNvSpPr/>
          <p:nvPr/>
        </p:nvSpPr>
        <p:spPr>
          <a:xfrm>
            <a:off x="8497150"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68" name="Google Shape;268;p47"/>
          <p:cNvSpPr txBox="1"/>
          <p:nvPr/>
        </p:nvSpPr>
        <p:spPr>
          <a:xfrm>
            <a:off x="8642725" y="2445875"/>
            <a:ext cx="25575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&lt;Herramientas&gt;</a:t>
            </a:r>
            <a:endParaRPr b="0" i="0" sz="1700" u="none" cap="none" strike="noStrike">
              <a:solidFill>
                <a:srgbClr val="FFFFFF"/>
              </a:solidFill>
              <a:latin typeface="Montserrat"/>
              <a:ea typeface="Montserrat"/>
              <a:cs typeface="Montserrat"/>
              <a:sym typeface="Montserrat"/>
            </a:endParaRPr>
          </a:p>
        </p:txBody>
      </p:sp>
      <p:pic>
        <p:nvPicPr>
          <p:cNvPr descr="Google Shape;124;p27" id="269" name="Google Shape;269;p4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70" name="Google Shape;270;p47"/>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71" name="Google Shape;271;p47"/>
          <p:cNvPicPr preferRelativeResize="0"/>
          <p:nvPr/>
        </p:nvPicPr>
        <p:blipFill rotWithShape="1">
          <a:blip r:embed="rId6">
            <a:alphaModFix/>
          </a:blip>
          <a:srcRect b="13428" l="0" r="0" t="11106"/>
          <a:stretch/>
        </p:blipFill>
        <p:spPr>
          <a:xfrm>
            <a:off x="8264244" y="4800558"/>
            <a:ext cx="3284912" cy="2029177"/>
          </a:xfrm>
          <a:prstGeom prst="rect">
            <a:avLst/>
          </a:prstGeom>
          <a:noFill/>
          <a:ln>
            <a:noFill/>
          </a:ln>
        </p:spPr>
      </p:pic>
      <p:sp>
        <p:nvSpPr>
          <p:cNvPr id="272" name="Google Shape;272;p4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4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78" name="Google Shape;278;p4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9" name="Google Shape;279;p4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0" name="Google Shape;280;p4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1" name="Google Shape;281;p4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2" name="Google Shape;282;p4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3" name="Google Shape;283;p4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4" name="Google Shape;284;p4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5" name="Google Shape;285;p4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86" name="Google Shape;286;p4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287" name="Google Shape;287;p48"/>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importancia de los sentimientos</a:t>
            </a:r>
            <a:endParaRPr b="0" i="0" sz="1400" u="none" cap="none" strike="noStrike">
              <a:solidFill>
                <a:srgbClr val="000000"/>
              </a:solidFill>
              <a:latin typeface="Arial"/>
              <a:ea typeface="Arial"/>
              <a:cs typeface="Arial"/>
              <a:sym typeface="Arial"/>
            </a:endParaRPr>
          </a:p>
        </p:txBody>
      </p:sp>
      <p:cxnSp>
        <p:nvCxnSpPr>
          <p:cNvPr descr="Google Shape;320;p34" id="288" name="Google Shape;288;p48"/>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89" name="Google Shape;289;p48"/>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90" name="Google Shape;290;p48"/>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91" name="Google Shape;291;p48"/>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578;p42" id="292" name="Google Shape;292;p48"/>
          <p:cNvSpPr txBox="1"/>
          <p:nvPr/>
        </p:nvSpPr>
        <p:spPr>
          <a:xfrm>
            <a:off x="2484192" y="2324175"/>
            <a:ext cx="8252400" cy="4267764"/>
          </a:xfrm>
          <a:prstGeom prst="rect">
            <a:avLst/>
          </a:prstGeom>
          <a:noFill/>
          <a:ln>
            <a:noFill/>
          </a:ln>
        </p:spPr>
        <p:txBody>
          <a:bodyPr anchorCtr="0" anchor="t" bIns="162525" lIns="162525" spcFirstLastPara="1" rIns="162525" wrap="square" tIns="162525">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¿Alguna vez te has preguntado cómo puedes mejorar la experiencia y el confort de tus clientes para aumentar su lealtad hacia tu marca?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¿Qué tal si te dijera que considerar los sentimientos de tus clientes podría ser el factor clave para diferenciarte en un mercado altamente competitivo?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¿Has considerado alguna vez realizar un análisis de sentimientos de tus clientes?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74151"/>
                </a:solidFill>
                <a:latin typeface="Arial"/>
                <a:ea typeface="Arial"/>
                <a:cs typeface="Arial"/>
                <a:sym typeface="Arial"/>
              </a:rPr>
              <a:t>Nuestro equipo ha desarrollado un modelo que proporciona una clasificación de sentimientos e identifica los más frecuentes, basándonos en las reseñas textuales de un producto, ayudándote a comprender verdaderamente las emociones detrás de sus palabras y acciones.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374151"/>
                </a:solidFill>
                <a:latin typeface="Arial"/>
                <a:ea typeface="Arial"/>
                <a:cs typeface="Arial"/>
                <a:sym typeface="Arial"/>
              </a:rPr>
              <a:t> Imagina poder saber cómo se sienten tus clientes en cada interacción con tu empresa, tus productos o tus servicios. ¿No sería genial tener esa valiosa información?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p:txBody>
      </p:sp>
      <p:pic>
        <p:nvPicPr>
          <p:cNvPr descr="Google Shape;124;p27" id="293" name="Google Shape;293;p4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94" name="Google Shape;294;p48"/>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95" name="Google Shape;295;p48"/>
          <p:cNvPicPr preferRelativeResize="0"/>
          <p:nvPr/>
        </p:nvPicPr>
        <p:blipFill rotWithShape="1">
          <a:blip r:embed="rId6">
            <a:alphaModFix/>
          </a:blip>
          <a:srcRect b="0" l="0" r="0" t="0"/>
          <a:stretch/>
        </p:blipFill>
        <p:spPr>
          <a:xfrm rot="1835960">
            <a:off x="9441524" y="792663"/>
            <a:ext cx="1856051" cy="1648173"/>
          </a:xfrm>
          <a:prstGeom prst="rect">
            <a:avLst/>
          </a:prstGeom>
          <a:noFill/>
          <a:ln>
            <a:noFill/>
          </a:ln>
        </p:spPr>
      </p:pic>
      <p:sp>
        <p:nvSpPr>
          <p:cNvPr id="296" name="Google Shape;296;p4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sp>
        <p:nvSpPr>
          <p:cNvPr id="301" name="Google Shape;301;p4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02" name="Google Shape;302;p4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3" name="Google Shape;303;p4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4" name="Google Shape;304;p4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5" name="Google Shape;305;p4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6" name="Google Shape;306;p4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7" name="Google Shape;307;p4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8" name="Google Shape;308;p4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9" name="Google Shape;309;p4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10" name="Google Shape;310;p49"/>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11" name="Google Shape;311;p49"/>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SentimentFlow</a:t>
            </a:r>
            <a:endParaRPr b="0" i="0" sz="1400" u="none" cap="none" strike="noStrike">
              <a:solidFill>
                <a:srgbClr val="000000"/>
              </a:solidFill>
              <a:latin typeface="Arial"/>
              <a:ea typeface="Arial"/>
              <a:cs typeface="Arial"/>
              <a:sym typeface="Arial"/>
            </a:endParaRPr>
          </a:p>
        </p:txBody>
      </p:sp>
      <p:cxnSp>
        <p:nvCxnSpPr>
          <p:cNvPr descr="Google Shape;320;p34" id="312" name="Google Shape;312;p49"/>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13" name="Google Shape;313;p49"/>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14" name="Google Shape;314;p49"/>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15" name="Google Shape;315;p49"/>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578;p42" id="316" name="Google Shape;316;p49"/>
          <p:cNvSpPr txBox="1"/>
          <p:nvPr/>
        </p:nvSpPr>
        <p:spPr>
          <a:xfrm>
            <a:off x="3231525" y="2158825"/>
            <a:ext cx="7653600" cy="611379"/>
          </a:xfrm>
          <a:prstGeom prst="rect">
            <a:avLst/>
          </a:prstGeom>
          <a:noFill/>
          <a:ln>
            <a:noFill/>
          </a:ln>
        </p:spPr>
        <p:txBody>
          <a:bodyPr anchorCtr="0" anchor="t" bIns="162525" lIns="162525" spcFirstLastPara="1" rIns="162525" wrap="square" tIns="162525">
            <a:spAutoFit/>
          </a:bodyPr>
          <a:lstStyle/>
          <a:p>
            <a:pPr indent="-209550" lvl="0" marL="228600" marR="0" rtl="0" algn="l">
              <a:lnSpc>
                <a:spcPct val="115000"/>
              </a:lnSpc>
              <a:spcBef>
                <a:spcPts val="0"/>
              </a:spcBef>
              <a:spcAft>
                <a:spcPts val="0"/>
              </a:spcAft>
              <a:buClr>
                <a:srgbClr val="424242"/>
              </a:buClr>
              <a:buSzPts val="300"/>
              <a:buFont typeface="Montserrat"/>
              <a:buNone/>
            </a:pPr>
            <a:r>
              <a:t/>
            </a:r>
            <a:endParaRPr b="0" i="0" sz="1600" u="none" cap="none" strike="noStrike">
              <a:solidFill>
                <a:srgbClr val="000000"/>
              </a:solidFill>
              <a:latin typeface="Montserrat"/>
              <a:ea typeface="Montserrat"/>
              <a:cs typeface="Montserrat"/>
              <a:sym typeface="Montserrat"/>
            </a:endParaRPr>
          </a:p>
        </p:txBody>
      </p:sp>
      <p:pic>
        <p:nvPicPr>
          <p:cNvPr descr="Google Shape;124;p27" id="317" name="Google Shape;317;p4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18" name="Google Shape;318;p49"/>
          <p:cNvPicPr preferRelativeResize="0"/>
          <p:nvPr/>
        </p:nvPicPr>
        <p:blipFill rotWithShape="1">
          <a:blip r:embed="rId5">
            <a:alphaModFix/>
          </a:blip>
          <a:srcRect b="0" l="0" r="0" t="0"/>
          <a:stretch/>
        </p:blipFill>
        <p:spPr>
          <a:xfrm>
            <a:off x="15124" y="0"/>
            <a:ext cx="873540" cy="6858000"/>
          </a:xfrm>
          <a:prstGeom prst="rect">
            <a:avLst/>
          </a:prstGeom>
          <a:noFill/>
          <a:ln>
            <a:noFill/>
          </a:ln>
        </p:spPr>
      </p:pic>
      <p:grpSp>
        <p:nvGrpSpPr>
          <p:cNvPr id="319" name="Google Shape;319;p49"/>
          <p:cNvGrpSpPr/>
          <p:nvPr/>
        </p:nvGrpSpPr>
        <p:grpSpPr>
          <a:xfrm>
            <a:off x="6488392" y="1143255"/>
            <a:ext cx="4597914" cy="4921339"/>
            <a:chOff x="0" y="2255"/>
            <a:chExt cx="4597914" cy="4921339"/>
          </a:xfrm>
        </p:grpSpPr>
        <p:cxnSp>
          <p:nvCxnSpPr>
            <p:cNvPr id="320" name="Google Shape;320;p49"/>
            <p:cNvCxnSpPr/>
            <p:nvPr/>
          </p:nvCxnSpPr>
          <p:spPr>
            <a:xfrm>
              <a:off x="0" y="2255"/>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1" name="Google Shape;321;p49"/>
            <p:cNvSpPr/>
            <p:nvPr/>
          </p:nvSpPr>
          <p:spPr>
            <a:xfrm>
              <a:off x="0" y="2255"/>
              <a:ext cx="4597914" cy="5093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9"/>
            <p:cNvSpPr txBox="1"/>
            <p:nvPr/>
          </p:nvSpPr>
          <p:spPr>
            <a:xfrm>
              <a:off x="0" y="2255"/>
              <a:ext cx="4597914" cy="50938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Dataset: Reseñas de productos en Amazon</a:t>
              </a:r>
              <a:endParaRPr b="0" i="0" sz="1400" u="none" cap="none" strike="noStrike">
                <a:solidFill>
                  <a:srgbClr val="000000"/>
                </a:solidFill>
                <a:latin typeface="Arial"/>
                <a:ea typeface="Arial"/>
                <a:cs typeface="Arial"/>
                <a:sym typeface="Arial"/>
              </a:endParaRPr>
            </a:p>
          </p:txBody>
        </p:sp>
        <p:cxnSp>
          <p:nvCxnSpPr>
            <p:cNvPr id="323" name="Google Shape;323;p49"/>
            <p:cNvCxnSpPr/>
            <p:nvPr/>
          </p:nvCxnSpPr>
          <p:spPr>
            <a:xfrm>
              <a:off x="0" y="511638"/>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4" name="Google Shape;324;p49"/>
            <p:cNvSpPr/>
            <p:nvPr/>
          </p:nvSpPr>
          <p:spPr>
            <a:xfrm>
              <a:off x="0" y="511638"/>
              <a:ext cx="4593423" cy="168354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9"/>
            <p:cNvSpPr txBox="1"/>
            <p:nvPr/>
          </p:nvSpPr>
          <p:spPr>
            <a:xfrm>
              <a:off x="0" y="511638"/>
              <a:ext cx="4593423" cy="168354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Limpiar (eliminación de stopwords, tiempos verbales, etc.) </a:t>
              </a:r>
              <a:endParaRPr b="0" i="0" sz="1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Natural Language Toolkit (NLTK)</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Preprocesamiento del texto</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Wordcloud</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Tokenización</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Normalización de palabras</a:t>
              </a:r>
              <a:endParaRPr b="0" i="0" sz="1600" u="none" cap="none" strike="noStrike">
                <a:solidFill>
                  <a:srgbClr val="000000"/>
                </a:solidFill>
                <a:latin typeface="Arial"/>
                <a:ea typeface="Arial"/>
                <a:cs typeface="Arial"/>
                <a:sym typeface="Arial"/>
              </a:endParaRPr>
            </a:p>
          </p:txBody>
        </p:sp>
        <p:cxnSp>
          <p:nvCxnSpPr>
            <p:cNvPr id="326" name="Google Shape;326;p49"/>
            <p:cNvCxnSpPr/>
            <p:nvPr/>
          </p:nvCxnSpPr>
          <p:spPr>
            <a:xfrm>
              <a:off x="0" y="2195184"/>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7" name="Google Shape;327;p49"/>
            <p:cNvSpPr/>
            <p:nvPr/>
          </p:nvSpPr>
          <p:spPr>
            <a:xfrm>
              <a:off x="0" y="2195184"/>
              <a:ext cx="4597914" cy="10979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9"/>
            <p:cNvSpPr txBox="1"/>
            <p:nvPr/>
          </p:nvSpPr>
          <p:spPr>
            <a:xfrm>
              <a:off x="0" y="2195184"/>
              <a:ext cx="4597914" cy="109797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Modelos ( regresión logística y  multinomial)</a:t>
              </a:r>
              <a:endParaRPr b="0" i="0" sz="1400" u="none" cap="none" strike="noStrike">
                <a:solidFill>
                  <a:srgbClr val="000000"/>
                </a:solidFill>
                <a:latin typeface="Arial"/>
                <a:ea typeface="Arial"/>
                <a:cs typeface="Arial"/>
                <a:sym typeface="Arial"/>
              </a:endParaRPr>
            </a:p>
          </p:txBody>
        </p:sp>
        <p:cxnSp>
          <p:nvCxnSpPr>
            <p:cNvPr id="329" name="Google Shape;329;p49"/>
            <p:cNvCxnSpPr/>
            <p:nvPr/>
          </p:nvCxnSpPr>
          <p:spPr>
            <a:xfrm>
              <a:off x="0" y="3293157"/>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0" name="Google Shape;330;p49"/>
            <p:cNvSpPr/>
            <p:nvPr/>
          </p:nvSpPr>
          <p:spPr>
            <a:xfrm>
              <a:off x="0" y="3293157"/>
              <a:ext cx="4597914" cy="86962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9"/>
            <p:cNvSpPr txBox="1"/>
            <p:nvPr/>
          </p:nvSpPr>
          <p:spPr>
            <a:xfrm>
              <a:off x="0" y="3293157"/>
              <a:ext cx="4597914" cy="86962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Visualización </a:t>
              </a:r>
              <a:endParaRPr b="0" i="0" sz="1400" u="none" cap="none" strike="noStrike">
                <a:solidFill>
                  <a:srgbClr val="000000"/>
                </a:solidFill>
                <a:latin typeface="Arial"/>
                <a:ea typeface="Arial"/>
                <a:cs typeface="Arial"/>
                <a:sym typeface="Arial"/>
              </a:endParaRPr>
            </a:p>
          </p:txBody>
        </p:sp>
        <p:cxnSp>
          <p:nvCxnSpPr>
            <p:cNvPr id="332" name="Google Shape;332;p49"/>
            <p:cNvCxnSpPr/>
            <p:nvPr/>
          </p:nvCxnSpPr>
          <p:spPr>
            <a:xfrm>
              <a:off x="0" y="4162786"/>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3" name="Google Shape;333;p49"/>
            <p:cNvSpPr/>
            <p:nvPr/>
          </p:nvSpPr>
          <p:spPr>
            <a:xfrm>
              <a:off x="0" y="4162786"/>
              <a:ext cx="4597914" cy="7608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9"/>
            <p:cNvSpPr txBox="1"/>
            <p:nvPr/>
          </p:nvSpPr>
          <p:spPr>
            <a:xfrm>
              <a:off x="0" y="4162786"/>
              <a:ext cx="4597914" cy="76080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Conclusiones</a:t>
              </a:r>
              <a:endParaRPr b="0" i="0" sz="1400" u="none" cap="none" strike="noStrike">
                <a:solidFill>
                  <a:srgbClr val="000000"/>
                </a:solidFill>
                <a:latin typeface="Arial"/>
                <a:ea typeface="Arial"/>
                <a:cs typeface="Arial"/>
                <a:sym typeface="Arial"/>
              </a:endParaRPr>
            </a:p>
          </p:txBody>
        </p:sp>
      </p:grpSp>
      <p:pic>
        <p:nvPicPr>
          <p:cNvPr id="335" name="Google Shape;335;p49"/>
          <p:cNvPicPr preferRelativeResize="0"/>
          <p:nvPr/>
        </p:nvPicPr>
        <p:blipFill rotWithShape="1">
          <a:blip r:embed="rId6">
            <a:alphaModFix/>
          </a:blip>
          <a:srcRect b="0" l="0" r="0" t="0"/>
          <a:stretch/>
        </p:blipFill>
        <p:spPr>
          <a:xfrm>
            <a:off x="985508" y="2394529"/>
            <a:ext cx="5301703" cy="2809903"/>
          </a:xfrm>
          <a:prstGeom prst="rect">
            <a:avLst/>
          </a:prstGeom>
          <a:noFill/>
          <a:ln>
            <a:noFill/>
          </a:ln>
        </p:spPr>
      </p:pic>
      <p:sp>
        <p:nvSpPr>
          <p:cNvPr id="336" name="Google Shape;336;p49"/>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p50"/>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42" name="Google Shape;342;p50"/>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3" name="Google Shape;343;p50"/>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4" name="Google Shape;344;p50"/>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45" name="Google Shape;345;p50"/>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6" name="Google Shape;346;p50"/>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7" name="Google Shape;347;p50"/>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48" name="Google Shape;348;p50"/>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9" name="Google Shape;349;p50"/>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50" name="Google Shape;350;p50"/>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51" name="Google Shape;351;p50"/>
          <p:cNvSpPr txBox="1"/>
          <p:nvPr/>
        </p:nvSpPr>
        <p:spPr>
          <a:xfrm>
            <a:off x="2854970" y="9143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1400" u="none" cap="none" strike="noStrike">
                <a:solidFill>
                  <a:srgbClr val="C6C6C6"/>
                </a:solidFill>
                <a:latin typeface="Oswald Light"/>
                <a:ea typeface="Oswald Light"/>
                <a:cs typeface="Oswald Light"/>
                <a:sym typeface="Oswald Light"/>
              </a:rPr>
              <a:t> </a:t>
            </a:r>
            <a:r>
              <a:rPr b="0" i="0" lang="es-ES" sz="1400" u="none" cap="none" strike="noStrike">
                <a:solidFill>
                  <a:schemeClr val="dk1"/>
                </a:solidFill>
                <a:latin typeface="Oswald Light"/>
                <a:ea typeface="Oswald Light"/>
                <a:cs typeface="Oswald Light"/>
                <a:sym typeface="Oswald Light"/>
              </a:rPr>
              <a:t>_ </a:t>
            </a:r>
            <a:r>
              <a:rPr b="0" i="0" lang="es-ES" sz="2000" u="none" cap="none" strike="noStrike">
                <a:solidFill>
                  <a:schemeClr val="dk1"/>
                </a:solidFill>
                <a:latin typeface="Oswald Light"/>
                <a:ea typeface="Oswald Light"/>
                <a:cs typeface="Oswald Light"/>
                <a:sym typeface="Oswald Light"/>
              </a:rPr>
              <a:t>Lean</a:t>
            </a:r>
            <a:r>
              <a:rPr b="0" i="0" lang="es-ES" sz="2000" u="none" cap="none" strike="noStrike">
                <a:solidFill>
                  <a:schemeClr val="dk1"/>
                </a:solidFill>
                <a:latin typeface="Oswald Light"/>
                <a:ea typeface="Oswald Light"/>
                <a:cs typeface="Oswald Light"/>
                <a:sym typeface="Oswald Light"/>
              </a:rPr>
              <a:t> </a:t>
            </a:r>
            <a:r>
              <a:rPr lang="es-ES" sz="2000">
                <a:solidFill>
                  <a:schemeClr val="dk1"/>
                </a:solidFill>
                <a:latin typeface="Oswald Light"/>
                <a:ea typeface="Oswald Light"/>
                <a:cs typeface="Oswald Light"/>
                <a:sym typeface="Oswald Light"/>
              </a:rPr>
              <a:t>C</a:t>
            </a:r>
            <a:r>
              <a:rPr b="0" i="0" lang="es-ES" sz="2000" u="none" cap="none" strike="noStrike">
                <a:solidFill>
                  <a:schemeClr val="dk1"/>
                </a:solidFill>
                <a:latin typeface="Oswald Light"/>
                <a:ea typeface="Oswald Light"/>
                <a:cs typeface="Oswald Light"/>
                <a:sym typeface="Oswald Light"/>
              </a:rPr>
              <a:t>anva</a:t>
            </a:r>
            <a:r>
              <a:rPr lang="es-ES" sz="2000">
                <a:solidFill>
                  <a:schemeClr val="dk1"/>
                </a:solidFill>
                <a:latin typeface="Oswald Light"/>
                <a:ea typeface="Oswald Light"/>
                <a:cs typeface="Oswald Light"/>
                <a:sym typeface="Oswald Light"/>
              </a:rPr>
              <a:t>s</a:t>
            </a:r>
            <a:endParaRPr b="0" i="0" sz="2000" u="none" cap="none" strike="noStrike">
              <a:solidFill>
                <a:schemeClr val="dk1"/>
              </a:solidFill>
              <a:latin typeface="Arial"/>
              <a:ea typeface="Arial"/>
              <a:cs typeface="Arial"/>
              <a:sym typeface="Arial"/>
            </a:endParaRPr>
          </a:p>
        </p:txBody>
      </p:sp>
      <p:cxnSp>
        <p:nvCxnSpPr>
          <p:cNvPr descr="Google Shape;320;p34" id="352" name="Google Shape;352;p50"/>
          <p:cNvCxnSpPr/>
          <p:nvPr/>
        </p:nvCxnSpPr>
        <p:spPr>
          <a:xfrm rot="10800000">
            <a:off x="785073" y="109958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53" name="Google Shape;353;p50"/>
          <p:cNvSpPr/>
          <p:nvPr/>
        </p:nvSpPr>
        <p:spPr>
          <a:xfrm>
            <a:off x="1616075" y="991149"/>
            <a:ext cx="203200" cy="226595"/>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54" name="Google Shape;354;p50"/>
          <p:cNvSpPr/>
          <p:nvPr/>
        </p:nvSpPr>
        <p:spPr>
          <a:xfrm>
            <a:off x="2162189" y="885254"/>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55" name="Google Shape;355;p50"/>
          <p:cNvSpPr txBox="1"/>
          <p:nvPr/>
        </p:nvSpPr>
        <p:spPr>
          <a:xfrm>
            <a:off x="2275895" y="892305"/>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56" name="Google Shape;356;p5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57" name="Google Shape;357;p50"/>
          <p:cNvPicPr preferRelativeResize="0"/>
          <p:nvPr/>
        </p:nvPicPr>
        <p:blipFill rotWithShape="1">
          <a:blip r:embed="rId5">
            <a:alphaModFix/>
          </a:blip>
          <a:srcRect b="0" l="0" r="0" t="0"/>
          <a:stretch/>
        </p:blipFill>
        <p:spPr>
          <a:xfrm>
            <a:off x="15124" y="0"/>
            <a:ext cx="873540" cy="6858000"/>
          </a:xfrm>
          <a:prstGeom prst="rect">
            <a:avLst/>
          </a:prstGeom>
          <a:noFill/>
          <a:ln>
            <a:noFill/>
          </a:ln>
        </p:spPr>
      </p:pic>
      <p:graphicFrame>
        <p:nvGraphicFramePr>
          <p:cNvPr id="358" name="Google Shape;358;p50"/>
          <p:cNvGraphicFramePr/>
          <p:nvPr/>
        </p:nvGraphicFramePr>
        <p:xfrm>
          <a:off x="1633272" y="1792160"/>
          <a:ext cx="3000000" cy="3000000"/>
        </p:xfrm>
        <a:graphic>
          <a:graphicData uri="http://schemas.openxmlformats.org/drawingml/2006/table">
            <a:tbl>
              <a:tblPr>
                <a:noFill/>
                <a:tableStyleId>{6EC6684B-A717-4631-89D0-4ED75F488C7D}</a:tableStyleId>
              </a:tblPr>
              <a:tblGrid>
                <a:gridCol w="2062950"/>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PROBLEMA</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p>
                    <a:p>
                      <a:pPr indent="-285750" lvl="0" marL="285750" marR="0" rtl="0" algn="ctr">
                        <a:lnSpc>
                          <a:spcPct val="100000"/>
                        </a:lnSpc>
                        <a:spcBef>
                          <a:spcPts val="0"/>
                        </a:spcBef>
                        <a:spcAft>
                          <a:spcPts val="0"/>
                        </a:spcAft>
                        <a:buClr>
                          <a:srgbClr val="000000"/>
                        </a:buClr>
                        <a:buSzPts val="1000"/>
                        <a:buFont typeface="Arial"/>
                        <a:buChar char="•"/>
                      </a:pPr>
                      <a:r>
                        <a:rPr lang="es-ES" sz="1000" u="none" cap="none" strike="noStrike"/>
                        <a:t>Ambigüedad en las reseñas</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Emociones sutiles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Polarización de emociones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Ética y privacidad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59" name="Google Shape;359;p50"/>
          <p:cNvGraphicFramePr/>
          <p:nvPr/>
        </p:nvGraphicFramePr>
        <p:xfrm>
          <a:off x="3820835" y="1829098"/>
          <a:ext cx="3000000" cy="3000000"/>
        </p:xfrm>
        <a:graphic>
          <a:graphicData uri="http://schemas.openxmlformats.org/drawingml/2006/table">
            <a:tbl>
              <a:tblPr>
                <a:noFill/>
                <a:tableStyleId>{6EC6684B-A717-4631-89D0-4ED75F488C7D}</a:tableStyleId>
              </a:tblPr>
              <a:tblGrid>
                <a:gridCol w="2057400"/>
              </a:tblGrid>
              <a:tr h="1423000">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SOLUCIONES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Clasificar reseñas en positivas, neutrales y negativas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las principales emociones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Análisis basado en frases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Consentimiento informado</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0" name="Google Shape;360;p50"/>
          <p:cNvGraphicFramePr/>
          <p:nvPr/>
        </p:nvGraphicFramePr>
        <p:xfrm>
          <a:off x="3844496" y="3322619"/>
          <a:ext cx="3000000" cy="3000000"/>
        </p:xfrm>
        <a:graphic>
          <a:graphicData uri="http://schemas.openxmlformats.org/drawingml/2006/table">
            <a:tbl>
              <a:tblPr>
                <a:noFill/>
                <a:tableStyleId>{6EC6684B-A717-4631-89D0-4ED75F488C7D}</a:tableStyleId>
              </a:tblPr>
              <a:tblGrid>
                <a:gridCol w="2057400"/>
              </a:tblGrid>
              <a:tr h="12496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MÉTRICAS</a:t>
                      </a:r>
                      <a:r>
                        <a:rPr b="1" i="0" lang="es-ES" sz="1100" u="none" cap="none" strike="noStrike">
                          <a:solidFill>
                            <a:srgbClr val="0070C0"/>
                          </a:solidFill>
                          <a:latin typeface="Arial"/>
                          <a:ea typeface="Arial"/>
                          <a:cs typeface="Arial"/>
                          <a:sym typeface="Arial"/>
                        </a:rPr>
                        <a:t> CLAVE</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Precisión del modelo en clasificar reseñas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Identificación del top 5 de emociones más frecuentes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1" name="Google Shape;361;p50"/>
          <p:cNvGraphicFramePr/>
          <p:nvPr/>
        </p:nvGraphicFramePr>
        <p:xfrm>
          <a:off x="6044274" y="1839636"/>
          <a:ext cx="3000000" cy="3000000"/>
        </p:xfrm>
        <a:graphic>
          <a:graphicData uri="http://schemas.openxmlformats.org/drawingml/2006/table">
            <a:tbl>
              <a:tblPr>
                <a:noFill/>
                <a:tableStyleId>{6EC6684B-A717-4631-89D0-4ED75F488C7D}</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PROPOSICIÓN DE VALOR</a:t>
                      </a:r>
                      <a:endParaRPr sz="1400" u="none" cap="none" strike="noStrike"/>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Ayudar a empresas que buscan entender las opiniones del público para la toma  de decisiones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 viabilidad del producto en el mercado</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Confort en los usuarios</a:t>
                      </a:r>
                      <a:endParaRPr sz="11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2" name="Google Shape;362;p50"/>
          <p:cNvGraphicFramePr/>
          <p:nvPr/>
        </p:nvGraphicFramePr>
        <p:xfrm>
          <a:off x="7744336" y="1828534"/>
          <a:ext cx="3000000" cy="3000000"/>
        </p:xfrm>
        <a:graphic>
          <a:graphicData uri="http://schemas.openxmlformats.org/drawingml/2006/table">
            <a:tbl>
              <a:tblPr>
                <a:noFill/>
                <a:tableStyleId>{6EC6684B-A717-4631-89D0-4ED75F488C7D}</a:tableStyleId>
              </a:tblPr>
              <a:tblGrid>
                <a:gridCol w="2057400"/>
              </a:tblGrid>
              <a:tr h="1371600">
                <a:tc>
                  <a:txBody>
                    <a:bodyPr/>
                    <a:lstStyle/>
                    <a:p>
                      <a:pPr indent="0" lvl="0" marL="0" marR="0" rtl="0" algn="ctr">
                        <a:lnSpc>
                          <a:spcPct val="100000"/>
                        </a:lnSpc>
                        <a:spcBef>
                          <a:spcPts val="0"/>
                        </a:spcBef>
                        <a:spcAft>
                          <a:spcPts val="0"/>
                        </a:spcAft>
                        <a:buClr>
                          <a:srgbClr val="000000"/>
                        </a:buClr>
                        <a:buSzPts val="1200"/>
                        <a:buFont typeface="Arial"/>
                        <a:buNone/>
                      </a:pPr>
                      <a:r>
                        <a:rPr b="1" lang="es-ES" sz="1100" u="none" cap="none" strike="noStrike">
                          <a:solidFill>
                            <a:srgbClr val="0070C0"/>
                          </a:solidFill>
                        </a:rPr>
                        <a:t>VENTAJA ESPECIAL</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Algoritmo implementado y entrenado eficientemente</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Obtención de información valiosa y relevante, directamente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3" name="Google Shape;363;p50"/>
          <p:cNvGraphicFramePr/>
          <p:nvPr/>
        </p:nvGraphicFramePr>
        <p:xfrm>
          <a:off x="7744336" y="3405369"/>
          <a:ext cx="3000000" cy="3000000"/>
        </p:xfrm>
        <a:graphic>
          <a:graphicData uri="http://schemas.openxmlformats.org/drawingml/2006/table">
            <a:tbl>
              <a:tblPr>
                <a:noFill/>
                <a:tableStyleId>{6EC6684B-A717-4631-89D0-4ED75F488C7D}</a:tableStyleId>
              </a:tblPr>
              <a:tblGrid>
                <a:gridCol w="2108550"/>
              </a:tblGrid>
              <a:tr h="1227900">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CANALES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Plataformas de análisis de sentimientos</a:t>
                      </a:r>
                      <a:endParaRPr sz="1400" u="none" cap="none" strike="noStrike"/>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Divulgación en redes profesionales y workshops</a:t>
                      </a:r>
                      <a:endParaRPr b="0"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4" name="Google Shape;364;p50"/>
          <p:cNvGraphicFramePr/>
          <p:nvPr/>
        </p:nvGraphicFramePr>
        <p:xfrm>
          <a:off x="10000327" y="1829099"/>
          <a:ext cx="3000000" cy="3000000"/>
        </p:xfrm>
        <a:graphic>
          <a:graphicData uri="http://schemas.openxmlformats.org/drawingml/2006/table">
            <a:tbl>
              <a:tblPr>
                <a:noFill/>
                <a:tableStyleId>{6EC6684B-A717-4631-89D0-4ED75F488C7D}</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SEGMENTO DE CLIENTES</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Empresas con presencia digital que reciben reseñas o comentarios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5" name="Google Shape;365;p50"/>
          <p:cNvGraphicFramePr/>
          <p:nvPr/>
        </p:nvGraphicFramePr>
        <p:xfrm>
          <a:off x="1639173" y="4745628"/>
          <a:ext cx="3000000" cy="3000000"/>
        </p:xfrm>
        <a:graphic>
          <a:graphicData uri="http://schemas.openxmlformats.org/drawingml/2006/table">
            <a:tbl>
              <a:tblPr>
                <a:noFill/>
                <a:tableStyleId>{6EC6684B-A717-4631-89D0-4ED75F488C7D}</a:tableStyleId>
              </a:tblPr>
              <a:tblGrid>
                <a:gridCol w="4784725"/>
              </a:tblGrid>
              <a:tr h="969575">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ESTRUCTURA DE COSTES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Capital Humano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Infraestructura tecnológica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Gastos de desarrollo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Costos de promoción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6" name="Google Shape;366;p50"/>
          <p:cNvGraphicFramePr/>
          <p:nvPr/>
        </p:nvGraphicFramePr>
        <p:xfrm>
          <a:off x="6741206" y="4739906"/>
          <a:ext cx="3000000" cy="3000000"/>
        </p:xfrm>
        <a:graphic>
          <a:graphicData uri="http://schemas.openxmlformats.org/drawingml/2006/table">
            <a:tbl>
              <a:tblPr>
                <a:noFill/>
                <a:tableStyleId>{6EC6684B-A717-4631-89D0-4ED75F488C7D}</a:tableStyleId>
              </a:tblPr>
              <a:tblGrid>
                <a:gridCol w="4784725"/>
              </a:tblGrid>
              <a:tr h="1066800">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FLUJOS DE INGRESOS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Ventas de licencia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Consultoría y asesoramiento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Aplicaciones personalizadas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 de datos agregados y análisis de tendencias</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67" name="Google Shape;367;p50"/>
          <p:cNvPicPr preferRelativeResize="0"/>
          <p:nvPr/>
        </p:nvPicPr>
        <p:blipFill rotWithShape="1">
          <a:blip r:embed="rId6">
            <a:alphaModFix/>
          </a:blip>
          <a:srcRect b="0" l="0" r="0" t="0"/>
          <a:stretch/>
        </p:blipFill>
        <p:spPr>
          <a:xfrm>
            <a:off x="2035153" y="3252094"/>
            <a:ext cx="1242014" cy="1242014"/>
          </a:xfrm>
          <a:prstGeom prst="rect">
            <a:avLst/>
          </a:prstGeom>
          <a:noFill/>
          <a:ln>
            <a:noFill/>
          </a:ln>
        </p:spPr>
      </p:pic>
      <p:pic>
        <p:nvPicPr>
          <p:cNvPr id="368" name="Google Shape;368;p50"/>
          <p:cNvPicPr preferRelativeResize="0"/>
          <p:nvPr/>
        </p:nvPicPr>
        <p:blipFill rotWithShape="1">
          <a:blip r:embed="rId7">
            <a:alphaModFix/>
          </a:blip>
          <a:srcRect b="0" l="0" r="0" t="0"/>
          <a:stretch/>
        </p:blipFill>
        <p:spPr>
          <a:xfrm>
            <a:off x="9499275" y="1552512"/>
            <a:ext cx="535536" cy="496249"/>
          </a:xfrm>
          <a:prstGeom prst="rect">
            <a:avLst/>
          </a:prstGeom>
          <a:noFill/>
          <a:ln>
            <a:noFill/>
          </a:ln>
        </p:spPr>
      </p:pic>
      <p:pic>
        <p:nvPicPr>
          <p:cNvPr id="369" name="Google Shape;369;p50"/>
          <p:cNvPicPr preferRelativeResize="0"/>
          <p:nvPr/>
        </p:nvPicPr>
        <p:blipFill rotWithShape="1">
          <a:blip r:embed="rId8">
            <a:alphaModFix/>
          </a:blip>
          <a:srcRect b="0" l="0" r="0" t="0"/>
          <a:stretch/>
        </p:blipFill>
        <p:spPr>
          <a:xfrm>
            <a:off x="10040484" y="3525227"/>
            <a:ext cx="1477369" cy="988174"/>
          </a:xfrm>
          <a:prstGeom prst="rect">
            <a:avLst/>
          </a:prstGeom>
          <a:noFill/>
          <a:ln>
            <a:noFill/>
          </a:ln>
        </p:spPr>
      </p:pic>
      <p:sp>
        <p:nvSpPr>
          <p:cNvPr id="370" name="Google Shape;370;p5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371" name="Google Shape;371;p50"/>
          <p:cNvPicPr preferRelativeResize="0"/>
          <p:nvPr/>
        </p:nvPicPr>
        <p:blipFill rotWithShape="1">
          <a:blip r:embed="rId9">
            <a:alphaModFix/>
          </a:blip>
          <a:srcRect b="0" l="0" r="0" t="0"/>
          <a:stretch/>
        </p:blipFill>
        <p:spPr>
          <a:xfrm>
            <a:off x="5185221" y="4767687"/>
            <a:ext cx="1033153" cy="1348977"/>
          </a:xfrm>
          <a:prstGeom prst="rect">
            <a:avLst/>
          </a:prstGeom>
          <a:noFill/>
          <a:ln>
            <a:noFill/>
          </a:ln>
        </p:spPr>
      </p:pic>
      <p:pic>
        <p:nvPicPr>
          <p:cNvPr id="372" name="Google Shape;372;p50"/>
          <p:cNvPicPr preferRelativeResize="0"/>
          <p:nvPr/>
        </p:nvPicPr>
        <p:blipFill rotWithShape="1">
          <a:blip r:embed="rId10">
            <a:alphaModFix/>
          </a:blip>
          <a:srcRect b="0" l="0" r="0" t="0"/>
          <a:stretch/>
        </p:blipFill>
        <p:spPr>
          <a:xfrm>
            <a:off x="10369550" y="4823784"/>
            <a:ext cx="897930" cy="7456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78" name="Google Shape;378;p51"/>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79" name="Google Shape;379;p51"/>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0" name="Google Shape;380;p51"/>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1" name="Google Shape;381;p51"/>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2" name="Google Shape;382;p51"/>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3" name="Google Shape;383;p51"/>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4" name="Google Shape;384;p51"/>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5" name="Google Shape;385;p51"/>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86" name="Google Shape;386;p51"/>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87" name="Google Shape;387;p51"/>
          <p:cNvSpPr txBox="1"/>
          <p:nvPr/>
        </p:nvSpPr>
        <p:spPr>
          <a:xfrm>
            <a:off x="2847048" y="13638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2700" u="none" cap="none" strike="noStrike">
                <a:solidFill>
                  <a:srgbClr val="C6C6C6"/>
                </a:solidFill>
                <a:latin typeface="Oswald Light"/>
                <a:ea typeface="Oswald Light"/>
                <a:cs typeface="Oswald Light"/>
                <a:sym typeface="Oswald Light"/>
              </a:rPr>
              <a:t> </a:t>
            </a:r>
            <a:r>
              <a:rPr b="0" i="0" lang="es-ES" sz="2000" u="none" cap="none" strike="noStrike">
                <a:solidFill>
                  <a:schemeClr val="dk1"/>
                </a:solidFill>
                <a:latin typeface="Oswald Light"/>
                <a:ea typeface="Oswald Light"/>
                <a:cs typeface="Oswald Light"/>
                <a:sym typeface="Oswald Light"/>
              </a:rPr>
              <a:t>_ Estado del arte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388" name="Google Shape;388;p51"/>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89" name="Google Shape;389;p51"/>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90" name="Google Shape;390;p51"/>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91" name="Google Shape;391;p51"/>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578;p42" id="392" name="Google Shape;392;p51"/>
          <p:cNvSpPr txBox="1"/>
          <p:nvPr/>
        </p:nvSpPr>
        <p:spPr>
          <a:xfrm>
            <a:off x="2733342" y="2090654"/>
            <a:ext cx="8252400" cy="1066888"/>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Problemática: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La abundancia de datos de reseñas en el entorno digital dificulta el análisis efectivo de opiniones y emociones expresadas en el texto.</a:t>
            </a:r>
            <a:endParaRPr b="0" i="0" sz="1400" u="none" cap="none" strike="noStrike">
              <a:solidFill>
                <a:srgbClr val="000000"/>
              </a:solidFill>
              <a:latin typeface="Arial"/>
              <a:ea typeface="Arial"/>
              <a:cs typeface="Arial"/>
              <a:sym typeface="Arial"/>
            </a:endParaRPr>
          </a:p>
        </p:txBody>
      </p:sp>
      <p:pic>
        <p:nvPicPr>
          <p:cNvPr descr="Google Shape;124;p27" id="393" name="Google Shape;393;p5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94" name="Google Shape;394;p51"/>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descr="Google Shape;578;p42" id="395" name="Google Shape;395;p51"/>
          <p:cNvSpPr txBox="1"/>
          <p:nvPr/>
        </p:nvSpPr>
        <p:spPr>
          <a:xfrm>
            <a:off x="2733342" y="3139213"/>
            <a:ext cx="8252400" cy="12825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Antecedentes: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análisis de sentimientos se viene utilizado para la mejora en la precisión y eficacia de la toma de decisiones. La vienen implementando grandes empresas como: Amazon, Facebook, Twitter, Coca Cola, McDonald, etc.</a:t>
            </a:r>
            <a:endParaRPr b="0" i="0" sz="1400" u="none" cap="none" strike="noStrike">
              <a:solidFill>
                <a:srgbClr val="000000"/>
              </a:solidFill>
              <a:latin typeface="Arial"/>
              <a:ea typeface="Arial"/>
              <a:cs typeface="Arial"/>
              <a:sym typeface="Arial"/>
            </a:endParaRPr>
          </a:p>
        </p:txBody>
      </p:sp>
      <p:sp>
        <p:nvSpPr>
          <p:cNvPr descr="Google Shape;578;p42" id="396" name="Google Shape;396;p51"/>
          <p:cNvSpPr txBox="1"/>
          <p:nvPr/>
        </p:nvSpPr>
        <p:spPr>
          <a:xfrm>
            <a:off x="2671398" y="4375700"/>
            <a:ext cx="8252400" cy="19290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Análisis y Especificación: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Nuestro Capstone se enfoca en desarrollar un modelo de análisis de sentimientos en reseñas utilizando técnicas de procesamiento de lenguaje natural y </a:t>
            </a:r>
            <a:r>
              <a:rPr lang="es-ES">
                <a:solidFill>
                  <a:srgbClr val="374151"/>
                </a:solidFill>
              </a:rPr>
              <a:t>M</a:t>
            </a:r>
            <a:r>
              <a:rPr b="0" i="0" lang="es-ES" sz="1400" u="none" cap="none" strike="noStrike">
                <a:solidFill>
                  <a:srgbClr val="374151"/>
                </a:solidFill>
                <a:latin typeface="Arial"/>
                <a:ea typeface="Arial"/>
                <a:cs typeface="Arial"/>
                <a:sym typeface="Arial"/>
              </a:rPr>
              <a:t>achine learning. Se empleará el NLTK para el preprocesamiento y características relevantes, junto con algoritmos de clasificación supervisada y </a:t>
            </a:r>
            <a:r>
              <a:rPr lang="es-ES">
                <a:solidFill>
                  <a:srgbClr val="374151"/>
                </a:solidFill>
              </a:rPr>
              <a:t>D</a:t>
            </a:r>
            <a:r>
              <a:rPr b="0" i="0" lang="es-ES" sz="1400" u="none" cap="none" strike="noStrike">
                <a:solidFill>
                  <a:srgbClr val="374151"/>
                </a:solidFill>
                <a:latin typeface="Arial"/>
                <a:ea typeface="Arial"/>
                <a:cs typeface="Arial"/>
                <a:sym typeface="Arial"/>
              </a:rPr>
              <a:t>eep learning para la clasificación y detección de emociones.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objetivo es proporcionar una solución precisa y efectiva para ayudar a las empresas a comprender las opiniones del público y tomar decisiones basadas en retroalimentación emocional.</a:t>
            </a:r>
            <a:endParaRPr b="0" i="0" sz="1400" u="none" cap="none" strike="noStrike">
              <a:solidFill>
                <a:srgbClr val="000000"/>
              </a:solidFill>
              <a:latin typeface="Arial"/>
              <a:ea typeface="Arial"/>
              <a:cs typeface="Arial"/>
              <a:sym typeface="Arial"/>
            </a:endParaRPr>
          </a:p>
        </p:txBody>
      </p:sp>
      <p:sp>
        <p:nvSpPr>
          <p:cNvPr id="397" name="Google Shape;397;p51"/>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03" name="Google Shape;403;p5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4" name="Google Shape;404;p5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5" name="Google Shape;405;p5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06" name="Google Shape;406;p5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7" name="Google Shape;407;p5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8" name="Google Shape;408;p5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09" name="Google Shape;409;p5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0" name="Google Shape;410;p5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11" name="Google Shape;411;p52"/>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12" name="Google Shape;412;p52"/>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13" name="Google Shape;413;p52"/>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14" name="Google Shape;414;p52"/>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15" name="Google Shape;415;p52"/>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16" name="Google Shape;416;p52"/>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578;p42" id="417" name="Google Shape;417;p52"/>
          <p:cNvSpPr txBox="1"/>
          <p:nvPr/>
        </p:nvSpPr>
        <p:spPr>
          <a:xfrm>
            <a:off x="2584150" y="1295550"/>
            <a:ext cx="8950800" cy="8208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Montserrat ExtraBold"/>
                <a:ea typeface="Montserrat ExtraBold"/>
                <a:cs typeface="Montserrat ExtraBold"/>
                <a:sym typeface="Montserrat ExtraBold"/>
              </a:rPr>
              <a:t>&gt;&gt;</a:t>
            </a:r>
            <a:r>
              <a:rPr b="0" i="0" lang="es-ES" sz="1600" u="none" cap="none" strike="noStrike">
                <a:solidFill>
                  <a:schemeClr val="dk1"/>
                </a:solidFill>
                <a:latin typeface="Arial"/>
                <a:ea typeface="Arial"/>
                <a:cs typeface="Arial"/>
                <a:sym typeface="Arial"/>
              </a:rPr>
              <a:t>Fuente: https://data.world/opensnippets/amazon-product-reviews-from-amazoncom-and-amazoncouk</a:t>
            </a:r>
            <a:endParaRPr b="0" i="0" sz="1400" u="none" cap="none" strike="noStrike">
              <a:solidFill>
                <a:schemeClr val="dk1"/>
              </a:solidFill>
              <a:latin typeface="Arial"/>
              <a:ea typeface="Arial"/>
              <a:cs typeface="Arial"/>
              <a:sym typeface="Arial"/>
            </a:endParaRPr>
          </a:p>
        </p:txBody>
      </p:sp>
      <p:pic>
        <p:nvPicPr>
          <p:cNvPr descr="Google Shape;124;p27" id="418" name="Google Shape;418;p5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19" name="Google Shape;419;p52"/>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20" name="Google Shape;420;p5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21" name="Google Shape;421;p52"/>
          <p:cNvPicPr preferRelativeResize="0"/>
          <p:nvPr/>
        </p:nvPicPr>
        <p:blipFill rotWithShape="1">
          <a:blip r:embed="rId6">
            <a:alphaModFix/>
          </a:blip>
          <a:srcRect b="0" l="0" r="0" t="0"/>
          <a:stretch/>
        </p:blipFill>
        <p:spPr>
          <a:xfrm>
            <a:off x="1081636" y="2584640"/>
            <a:ext cx="5698635" cy="2725183"/>
          </a:xfrm>
          <a:prstGeom prst="rect">
            <a:avLst/>
          </a:prstGeom>
          <a:noFill/>
          <a:ln>
            <a:noFill/>
          </a:ln>
        </p:spPr>
      </p:pic>
      <p:graphicFrame>
        <p:nvGraphicFramePr>
          <p:cNvPr id="422" name="Google Shape;422;p52"/>
          <p:cNvGraphicFramePr/>
          <p:nvPr/>
        </p:nvGraphicFramePr>
        <p:xfrm>
          <a:off x="7210675" y="2134400"/>
          <a:ext cx="3000000" cy="3000000"/>
        </p:xfrm>
        <a:graphic>
          <a:graphicData uri="http://schemas.openxmlformats.org/drawingml/2006/table">
            <a:tbl>
              <a:tblPr>
                <a:noFill/>
                <a:tableStyleId>{6EC6684B-A717-4631-89D0-4ED75F488C7D}</a:tableStyleId>
              </a:tblPr>
              <a:tblGrid>
                <a:gridCol w="4061625"/>
              </a:tblGrid>
              <a:tr h="1228725">
                <a:tc>
                  <a:txBody>
                    <a:bodyPr/>
                    <a:lstStyle/>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columnas innecesarias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Transformación de datos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Extracción de nuevas variables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puntos, comas, pasar a minúsculas, eliminar tiempos verbales, etc.</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Wordcloud</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3" name="Google Shape;423;p52"/>
          <p:cNvGraphicFramePr/>
          <p:nvPr/>
        </p:nvGraphicFramePr>
        <p:xfrm>
          <a:off x="7210674" y="3899161"/>
          <a:ext cx="3000000" cy="3000000"/>
        </p:xfrm>
        <a:graphic>
          <a:graphicData uri="http://schemas.openxmlformats.org/drawingml/2006/table">
            <a:tbl>
              <a:tblPr>
                <a:noFill/>
                <a:tableStyleId>{6EC6684B-A717-4631-89D0-4ED75F488C7D}</a:tableStyleId>
              </a:tblPr>
              <a:tblGrid>
                <a:gridCol w="4061625"/>
              </a:tblGrid>
              <a:tr h="135255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Clasificamos las emociones: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Positivas si son mayores que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Neutras si son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Negativas si son menores que 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4" name="Google Shape;424;p52"/>
          <p:cNvGraphicFramePr/>
          <p:nvPr/>
        </p:nvGraphicFramePr>
        <p:xfrm>
          <a:off x="7210674" y="5450586"/>
          <a:ext cx="3000000" cy="3000000"/>
        </p:xfrm>
        <a:graphic>
          <a:graphicData uri="http://schemas.openxmlformats.org/drawingml/2006/table">
            <a:tbl>
              <a:tblPr>
                <a:noFill/>
                <a:tableStyleId>{6EC6684B-A717-4631-89D0-4ED75F488C7D}</a:tableStyleId>
              </a:tblPr>
              <a:tblGrid>
                <a:gridCol w="4061625"/>
              </a:tblGrid>
              <a:tr h="31200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Agrupamos los países en dos zonas: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Norteamérica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Europa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p:nvPr/>
        </p:nvSpPr>
        <p:spPr>
          <a:xfrm>
            <a:off x="1355400" y="5183415"/>
            <a:ext cx="10280100" cy="1605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3"/>
          <p:cNvSpPr/>
          <p:nvPr/>
        </p:nvSpPr>
        <p:spPr>
          <a:xfrm>
            <a:off x="6346072" y="3579000"/>
            <a:ext cx="52968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3"/>
          <p:cNvSpPr/>
          <p:nvPr/>
        </p:nvSpPr>
        <p:spPr>
          <a:xfrm>
            <a:off x="1355400" y="3579000"/>
            <a:ext cx="48354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33" name="Google Shape;433;p5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4" name="Google Shape;434;p5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5" name="Google Shape;435;p5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6" name="Google Shape;436;p5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7" name="Google Shape;437;p5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8" name="Google Shape;438;p5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9" name="Google Shape;439;p5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0" name="Google Shape;440;p5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41" name="Google Shape;441;p53"/>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42" name="Google Shape;442;p53"/>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43" name="Google Shape;443;p53"/>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44" name="Google Shape;444;p53"/>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45" name="Google Shape;445;p53"/>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46" name="Google Shape;446;p53"/>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pic>
        <p:nvPicPr>
          <p:cNvPr descr="Google Shape;124;p27" id="447" name="Google Shape;447;p5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48" name="Google Shape;448;p53"/>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49" name="Google Shape;449;p5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graphicFrame>
        <p:nvGraphicFramePr>
          <p:cNvPr id="450" name="Google Shape;450;p53"/>
          <p:cNvGraphicFramePr/>
          <p:nvPr/>
        </p:nvGraphicFramePr>
        <p:xfrm>
          <a:off x="1161400" y="1968513"/>
          <a:ext cx="3000000" cy="3000000"/>
        </p:xfrm>
        <a:graphic>
          <a:graphicData uri="http://schemas.openxmlformats.org/drawingml/2006/table">
            <a:tbl>
              <a:tblPr>
                <a:noFill/>
                <a:tableStyleId>{6EC6684B-A717-4631-89D0-4ED75F488C7D}</a:tableStyleId>
              </a:tblPr>
              <a:tblGrid>
                <a:gridCol w="5003025"/>
              </a:tblGrid>
              <a:tr h="951200">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t>SQL:</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Conectar la base de datos</a:t>
                      </a:r>
                      <a:r>
                        <a:rPr lang="es-ES"/>
                        <a:t> </a:t>
                      </a:r>
                      <a:r>
                        <a:rPr lang="es-ES" sz="1400" u="none" cap="none" strike="noStrike">
                          <a:solidFill>
                            <a:schemeClr val="dk1"/>
                          </a:solidFill>
                        </a:rPr>
                        <a:t>a </a:t>
                      </a:r>
                      <a:r>
                        <a:rPr lang="es-ES" sz="1400" u="none" cap="none" strike="noStrike"/>
                        <a:t>SQL: librería "sqlalchemy"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a:t>Consultas para obtener información específica </a:t>
                      </a:r>
                      <a:endParaRPr sz="1400" u="none" cap="none" strike="noStrike"/>
                    </a:p>
                    <a:p>
                      <a:pPr indent="0" lvl="0" marL="8890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51" name="Google Shape;451;p53"/>
          <p:cNvPicPr preferRelativeResize="0"/>
          <p:nvPr/>
        </p:nvPicPr>
        <p:blipFill rotWithShape="1">
          <a:blip r:embed="rId6">
            <a:alphaModFix/>
          </a:blip>
          <a:srcRect b="0" l="0" r="0" t="0"/>
          <a:stretch/>
        </p:blipFill>
        <p:spPr>
          <a:xfrm>
            <a:off x="1476225" y="3715957"/>
            <a:ext cx="2910229" cy="1093789"/>
          </a:xfrm>
          <a:prstGeom prst="rect">
            <a:avLst/>
          </a:prstGeom>
          <a:noFill/>
          <a:ln>
            <a:noFill/>
          </a:ln>
        </p:spPr>
      </p:pic>
      <p:pic>
        <p:nvPicPr>
          <p:cNvPr id="452" name="Google Shape;452;p53"/>
          <p:cNvPicPr preferRelativeResize="0"/>
          <p:nvPr/>
        </p:nvPicPr>
        <p:blipFill rotWithShape="1">
          <a:blip r:embed="rId7">
            <a:alphaModFix/>
          </a:blip>
          <a:srcRect b="0" l="0" r="0" t="0"/>
          <a:stretch/>
        </p:blipFill>
        <p:spPr>
          <a:xfrm>
            <a:off x="4613581" y="3771439"/>
            <a:ext cx="1505344" cy="982810"/>
          </a:xfrm>
          <a:prstGeom prst="rect">
            <a:avLst/>
          </a:prstGeom>
          <a:noFill/>
          <a:ln>
            <a:noFill/>
          </a:ln>
        </p:spPr>
      </p:pic>
      <p:pic>
        <p:nvPicPr>
          <p:cNvPr id="453" name="Google Shape;453;p53"/>
          <p:cNvPicPr preferRelativeResize="0"/>
          <p:nvPr/>
        </p:nvPicPr>
        <p:blipFill rotWithShape="1">
          <a:blip r:embed="rId8">
            <a:alphaModFix/>
          </a:blip>
          <a:srcRect b="0" l="0" r="0" t="0"/>
          <a:stretch/>
        </p:blipFill>
        <p:spPr>
          <a:xfrm>
            <a:off x="1540464" y="5270804"/>
            <a:ext cx="2910218" cy="1399530"/>
          </a:xfrm>
          <a:prstGeom prst="rect">
            <a:avLst/>
          </a:prstGeom>
          <a:noFill/>
          <a:ln>
            <a:noFill/>
          </a:ln>
        </p:spPr>
      </p:pic>
      <p:pic>
        <p:nvPicPr>
          <p:cNvPr id="454" name="Google Shape;454;p53"/>
          <p:cNvPicPr preferRelativeResize="0"/>
          <p:nvPr/>
        </p:nvPicPr>
        <p:blipFill rotWithShape="1">
          <a:blip r:embed="rId9">
            <a:alphaModFix/>
          </a:blip>
          <a:srcRect b="0" l="0" r="0" t="0"/>
          <a:stretch/>
        </p:blipFill>
        <p:spPr>
          <a:xfrm>
            <a:off x="4668848" y="5690503"/>
            <a:ext cx="1585987" cy="695795"/>
          </a:xfrm>
          <a:prstGeom prst="rect">
            <a:avLst/>
          </a:prstGeom>
          <a:noFill/>
          <a:ln>
            <a:noFill/>
          </a:ln>
        </p:spPr>
      </p:pic>
      <p:pic>
        <p:nvPicPr>
          <p:cNvPr id="455" name="Google Shape;455;p53"/>
          <p:cNvPicPr preferRelativeResize="0"/>
          <p:nvPr/>
        </p:nvPicPr>
        <p:blipFill rotWithShape="1">
          <a:blip r:embed="rId10">
            <a:alphaModFix/>
          </a:blip>
          <a:srcRect b="0" l="0" r="0" t="0"/>
          <a:stretch/>
        </p:blipFill>
        <p:spPr>
          <a:xfrm>
            <a:off x="6647855" y="5273037"/>
            <a:ext cx="2910218" cy="1399534"/>
          </a:xfrm>
          <a:prstGeom prst="rect">
            <a:avLst/>
          </a:prstGeom>
          <a:noFill/>
          <a:ln>
            <a:noFill/>
          </a:ln>
        </p:spPr>
      </p:pic>
      <p:pic>
        <p:nvPicPr>
          <p:cNvPr id="456" name="Google Shape;456;p53"/>
          <p:cNvPicPr preferRelativeResize="0"/>
          <p:nvPr/>
        </p:nvPicPr>
        <p:blipFill rotWithShape="1">
          <a:blip r:embed="rId11">
            <a:alphaModFix/>
          </a:blip>
          <a:srcRect b="0" l="0" r="0" t="0"/>
          <a:stretch/>
        </p:blipFill>
        <p:spPr>
          <a:xfrm>
            <a:off x="9767303" y="5677468"/>
            <a:ext cx="1568067" cy="721887"/>
          </a:xfrm>
          <a:prstGeom prst="rect">
            <a:avLst/>
          </a:prstGeom>
          <a:noFill/>
          <a:ln>
            <a:noFill/>
          </a:ln>
        </p:spPr>
      </p:pic>
      <p:pic>
        <p:nvPicPr>
          <p:cNvPr id="457" name="Google Shape;457;p53"/>
          <p:cNvPicPr preferRelativeResize="0"/>
          <p:nvPr/>
        </p:nvPicPr>
        <p:blipFill rotWithShape="1">
          <a:blip r:embed="rId12">
            <a:alphaModFix/>
          </a:blip>
          <a:srcRect b="0" l="0" r="0" t="0"/>
          <a:stretch/>
        </p:blipFill>
        <p:spPr>
          <a:xfrm>
            <a:off x="6484112" y="3776987"/>
            <a:ext cx="3109252" cy="965416"/>
          </a:xfrm>
          <a:prstGeom prst="rect">
            <a:avLst/>
          </a:prstGeom>
          <a:noFill/>
          <a:ln>
            <a:noFill/>
          </a:ln>
        </p:spPr>
      </p:pic>
      <p:pic>
        <p:nvPicPr>
          <p:cNvPr id="458" name="Google Shape;458;p53"/>
          <p:cNvPicPr preferRelativeResize="0"/>
          <p:nvPr/>
        </p:nvPicPr>
        <p:blipFill rotWithShape="1">
          <a:blip r:embed="rId13">
            <a:alphaModFix/>
          </a:blip>
          <a:srcRect b="0" l="0" r="0" t="0"/>
          <a:stretch/>
        </p:blipFill>
        <p:spPr>
          <a:xfrm>
            <a:off x="9812952" y="3816445"/>
            <a:ext cx="1702472" cy="843651"/>
          </a:xfrm>
          <a:prstGeom prst="rect">
            <a:avLst/>
          </a:prstGeom>
          <a:noFill/>
          <a:ln>
            <a:noFill/>
          </a:ln>
        </p:spPr>
      </p:pic>
      <p:pic>
        <p:nvPicPr>
          <p:cNvPr id="459" name="Google Shape;459;p53"/>
          <p:cNvPicPr preferRelativeResize="0"/>
          <p:nvPr/>
        </p:nvPicPr>
        <p:blipFill>
          <a:blip r:embed="rId14">
            <a:alphaModFix/>
          </a:blip>
          <a:stretch>
            <a:fillRect/>
          </a:stretch>
        </p:blipFill>
        <p:spPr>
          <a:xfrm>
            <a:off x="6837700" y="990888"/>
            <a:ext cx="3714574" cy="247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